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sldIdLst>
    <p:sldId id="258" r:id="rId3"/>
    <p:sldId id="283" r:id="rId4"/>
    <p:sldId id="284" r:id="rId5"/>
    <p:sldId id="285" r:id="rId6"/>
    <p:sldId id="286" r:id="rId7"/>
    <p:sldId id="277" r:id="rId8"/>
    <p:sldId id="265" r:id="rId9"/>
    <p:sldId id="262" r:id="rId10"/>
    <p:sldId id="264" r:id="rId11"/>
    <p:sldId id="263" r:id="rId12"/>
    <p:sldId id="267" r:id="rId13"/>
    <p:sldId id="287" r:id="rId14"/>
    <p:sldId id="282" r:id="rId15"/>
    <p:sldId id="288" r:id="rId16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6" userDrawn="1">
          <p15:clr>
            <a:srgbClr val="A4A3A4"/>
          </p15:clr>
        </p15:guide>
        <p15:guide id="2" pos="7265" userDrawn="1">
          <p15:clr>
            <a:srgbClr val="A4A3A4"/>
          </p15:clr>
        </p15:guide>
        <p15:guide id="3" orient="horz" pos="663" userDrawn="1">
          <p15:clr>
            <a:srgbClr val="A4A3A4"/>
          </p15:clr>
        </p15:guide>
        <p15:guide id="4" orient="horz" pos="686" userDrawn="1">
          <p15:clr>
            <a:srgbClr val="A4A3A4"/>
          </p15:clr>
        </p15:guide>
        <p15:guide id="5" orient="horz" pos="3928" userDrawn="1">
          <p15:clr>
            <a:srgbClr val="A4A3A4"/>
          </p15:clr>
        </p15:guide>
        <p15:guide id="6" orient="horz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5207"/>
    <a:srgbClr val="C83667"/>
    <a:srgbClr val="E59EB5"/>
    <a:srgbClr val="2E8135"/>
    <a:srgbClr val="207A28"/>
    <a:srgbClr val="81AE88"/>
    <a:srgbClr val="62A168"/>
    <a:srgbClr val="48734A"/>
    <a:srgbClr val="B9703B"/>
    <a:srgbClr val="C584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63" autoAdjust="0"/>
    <p:restoredTop sz="96314" autoAdjust="0"/>
  </p:normalViewPr>
  <p:slideViewPr>
    <p:cSldViewPr snapToGrid="0">
      <p:cViewPr>
        <p:scale>
          <a:sx n="60" d="100"/>
          <a:sy n="60" d="100"/>
        </p:scale>
        <p:origin x="588" y="144"/>
      </p:cViewPr>
      <p:guideLst>
        <p:guide pos="416"/>
        <p:guide pos="7265"/>
        <p:guide orient="horz" pos="663"/>
        <p:guide orient="horz" pos="686"/>
        <p:guide orient="horz" pos="3928"/>
        <p:guide orient="horz"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F1ABED-8AB4-4EE8-B6F9-BBD2BD4D65CC}" type="datetimeFigureOut">
              <a:rPr lang="zh-CN" altLang="en-US" smtClean="0"/>
              <a:t>2021/9/28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1D7B7C-EE94-431F-A5E3-F52A89ED5B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6884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F067E9D-E800-4D39-98A8-5781BEF5B7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93A3F18-1149-4E73-93F1-0E4CFB7FD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71631E9-DEE8-48D5-A445-A4E278353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DB3E1-620F-4AFA-862D-EB6636F974DC}" type="datetimeFigureOut">
              <a:rPr lang="zh-CN" altLang="en-US" smtClean="0"/>
              <a:t>2021/9/28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A1E4011-2D13-4D97-9A9C-EA73E28C0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6D4B8A2-6652-4EBA-9D6B-4EC02CCE1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DAF53-C190-4744-9AF0-BB35543B59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7868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EF5998A-7D76-4B7A-99CC-165966293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E1CC839-EB8B-4968-AE30-E3DBE91D78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2F1A464-A9DC-4C83-90D2-1D674A15B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DB3E1-620F-4AFA-862D-EB6636F974DC}" type="datetimeFigureOut">
              <a:rPr lang="zh-CN" altLang="en-US" smtClean="0"/>
              <a:t>2021/9/28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5080590-D2C4-4FCD-B66C-716566667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2CB6B0D-8ADE-4107-8F49-E9C1495BB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DAF53-C190-4744-9AF0-BB35543B59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653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3581B37C-8CB4-459E-8110-E649FC4AB0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4687F67-7381-42BA-8971-0E839FD60C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EBF5DBE-C3A7-4D0F-86D9-893BDD389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DB3E1-620F-4AFA-862D-EB6636F974DC}" type="datetimeFigureOut">
              <a:rPr lang="zh-CN" altLang="en-US" smtClean="0"/>
              <a:t>2021/9/28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B4D0CCC-0F31-4D4B-8052-C0A8A9A52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20A13C7-CC53-4981-80E1-813A0B9B2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DAF53-C190-4744-9AF0-BB35543B59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46609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A388EB4-7D75-44C3-BF30-659125E2ED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FAD0266-92C5-45C2-83A6-488A7C2C37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0DC3318-8973-44EC-AD35-167DC8AEB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6B880E-3BE9-4A10-966A-C1D42C70BCF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inpin heiti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2021/9/28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3A85E6E-4779-4D28-B7C4-E7A7DDF92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D3C64F2-C24D-4F87-982B-31BADC4A9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5F30F0-2D64-4950-B991-DBE38FB597C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inpin heiti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08899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airplane"/>
      </p:transition>
    </mc:Choice>
    <mc:Fallback xmlns="">
      <p:transition spd="slow" advClick="0" advTm="4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D99C82-B409-4C4F-B04C-D89227361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7E98B40-4EB3-4547-A082-BFA54A9D09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AA97E4D-82B6-449D-B1E4-8E2217A6D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6B880E-3BE9-4A10-966A-C1D42C70BCF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inpin heiti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2021/9/28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4BF0727-23A9-469B-A916-53740C326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EC8DDD8-9F84-4BBC-942A-1BCBD3E89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5F30F0-2D64-4950-B991-DBE38FB597C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inpin heiti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85143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airplane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146DF5D-E15C-41AC-A5F5-6B60D19E9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6B880E-3BE9-4A10-966A-C1D42C70BCF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inpin heiti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2021/9/28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940DE1F-6A4A-462C-B648-A1325D44C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11EFEF4-44A2-40B4-BE02-D8BEEF7D7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5F30F0-2D64-4950-B991-DBE38FB597C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inpin heiti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07738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airplane"/>
      </p:transition>
    </mc:Choice>
    <mc:Fallback xmlns="">
      <p:transition spd="slow" advClick="0" advTm="4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2767841-4872-4A66-B5B9-AEB6A690E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6B880E-3BE9-4A10-966A-C1D42C70BCF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inpin heiti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2021/9/28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A810C30-4121-4186-909E-993A5F4E2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7B0A69E-FCE1-4195-B112-8B07999C6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5F30F0-2D64-4950-B991-DBE38FB597C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inpin heiti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37123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airplane"/>
      </p:transition>
    </mc:Choice>
    <mc:Fallback xmlns="">
      <p:transition spd="slow" advClick="0" advTm="4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206A5CD-5D03-4AF2-A862-6374BABCD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7884909-DFC1-4385-83A5-610F8BB301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C8BB721-2A41-4394-9697-9D0E0D9983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2D745DA-DBC4-4B58-B40B-9B89EFCE2D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42B00AB-42A8-4FA3-864E-2C270D406F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789DEC5-DB7D-4B7A-A739-80F146131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6B880E-3BE9-4A10-966A-C1D42C70BCF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inpin heiti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2021/9/28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DBFB16F-4C71-4C6E-9F0B-A1689B50B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B45560D-2BBB-46D5-9D32-8571051D6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5F30F0-2D64-4950-B991-DBE38FB597C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inpin heiti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40717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airplane"/>
      </p:transition>
    </mc:Choice>
    <mc:Fallback xmlns="">
      <p:transition spd="slow" advClick="0" advTm="4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532AD7E-EF58-48DD-ABF3-A58E3FAED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33C195A-A4EC-461B-9BC5-C85ED43C0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6B880E-3BE9-4A10-966A-C1D42C70BCF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inpin heiti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2021/9/28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F815663-A9ED-49D3-B841-D6E704C69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414CDA0-E9F6-4F74-A641-31EC3990A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5F30F0-2D64-4950-B991-DBE38FB597C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inpin heiti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99491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airplane"/>
      </p:transition>
    </mc:Choice>
    <mc:Fallback xmlns="">
      <p:transition spd="slow" advClick="0" advTm="4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08CE1EE-1C71-477D-A315-A7E8E7B4B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6B880E-3BE9-4A10-966A-C1D42C70BCF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inpin heiti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2021/9/28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FF734CE-6E42-4202-8D7A-E62352B23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233A891-55B3-4419-BAAA-E5176E39D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5F30F0-2D64-4950-B991-DBE38FB597C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inpin heiti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34168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airplane"/>
      </p:transition>
    </mc:Choice>
    <mc:Fallback xmlns="">
      <p:transition spd="slow" advClick="0" advTm="4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E46278C-7378-4C16-AEBD-97D0C7B55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0DC71AC-0695-48D0-A5C1-A2DFE8CFBF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994A254-CB33-4221-A6DD-4FF609E860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391B497-8491-41A9-82AF-30CE8B9AD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6B880E-3BE9-4A10-966A-C1D42C70BCF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inpin heiti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2021/9/28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64F5015-A16E-4533-99E7-B85E48090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818662E-9695-4FCC-83D0-D7B9E5B2B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5F30F0-2D64-4950-B991-DBE38FB597C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inpin heiti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50164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airplane"/>
      </p:transition>
    </mc:Choice>
    <mc:Fallback xmlns="">
      <p:transition spd="slow" advClick="0" advTm="4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B9707C-7957-453B-A198-F313F3673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7EEA785-A786-4EC9-8F53-53B4869E1E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BD3AC46-0442-44DC-B0BE-8A6796239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DB3E1-620F-4AFA-862D-EB6636F974DC}" type="datetimeFigureOut">
              <a:rPr lang="zh-CN" altLang="en-US" smtClean="0"/>
              <a:t>2021/9/28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C8457E4-2594-4D93-A837-206748842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A8F45C9-A924-4808-AD9F-E93D96BAF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DAF53-C190-4744-9AF0-BB35543B59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93572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BAFB50-33D3-41F8-8B0D-C95D1F3DD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70E7E3E-6331-4432-B6A1-EDCE1D0ABC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52437C9-A6B4-4B1D-B141-2A7952D072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0DC2534-C80D-43F6-B18D-30D6AA352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6B880E-3BE9-4A10-966A-C1D42C70BCF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inpin heiti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2021/9/28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7193401-AA28-41EF-A97D-F4FBB31CE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2196DFE-B28E-4476-ADE9-459885B14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5F30F0-2D64-4950-B991-DBE38FB597C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inpin heiti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97942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airplane"/>
      </p:transition>
    </mc:Choice>
    <mc:Fallback xmlns="">
      <p:transition spd="slow" advClick="0" advTm="4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6EE738-C2D6-43FC-B20C-D2DDB4A4F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F027530-3133-4C3E-8F2D-090BB29F67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305AE87-AA2B-45C2-95E8-E9CD348EC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6B880E-3BE9-4A10-966A-C1D42C70BCF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inpin heiti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2021/9/28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729EEE9-9B1F-4C46-B497-92FC36307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4AA111E-0F79-46EE-8487-4376EF9B5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5F30F0-2D64-4950-B991-DBE38FB597C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inpin heiti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0005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airplane"/>
      </p:transition>
    </mc:Choice>
    <mc:Fallback xmlns="">
      <p:transition spd="slow" advClick="0" advTm="4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3A25EC82-AA27-4DC5-987C-F9927CBAB8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F444811-7A43-4F7A-A72F-6DAE24BE3C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E2159E8-1629-459E-8955-D70204D03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6B880E-3BE9-4A10-966A-C1D42C70BCF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inpin heiti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2021/9/28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0710FE1-5D36-4DF0-A165-6BD09660F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0223D90-62AE-4492-AA8E-21AF06342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5F30F0-2D64-4950-B991-DBE38FB597C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inpin heiti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11660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airplane"/>
      </p:transition>
    </mc:Choice>
    <mc:Fallback xmlns="">
      <p:transition spd="slow" advClick="0" advTm="4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4C75F9-10C2-471A-B0B5-019D6F7FB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C46E8BE-9158-4D3F-BF9A-EA216928EF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4551260-B103-4786-86F1-CA258EAE4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DB3E1-620F-4AFA-862D-EB6636F974DC}" type="datetimeFigureOut">
              <a:rPr lang="zh-CN" altLang="en-US" smtClean="0"/>
              <a:t>2021/9/28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F6D48BE-F6DB-4939-A1E3-3F043067C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034D688-C3E5-4709-99D0-96DE09695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DAF53-C190-4744-9AF0-BB35543B59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2443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BF20A9-67EA-4FD2-9528-B73E3FA73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82CD68E-872A-4FD1-A3E4-5DC0B903B0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FCE0C46-27DC-4252-B790-2E08DE501A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97FC600-DE19-464C-B1B6-3352D9D36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DB3E1-620F-4AFA-862D-EB6636F974DC}" type="datetimeFigureOut">
              <a:rPr lang="zh-CN" altLang="en-US" smtClean="0"/>
              <a:t>2021/9/28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FDE44DC-48B3-4E32-9789-19C917F83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00EF22B-601B-4219-BA4D-D0CEE0F02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DAF53-C190-4744-9AF0-BB35543B59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3770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7CA6BE-22AF-468A-BEEA-992DC879D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48F7432-CAAF-47EC-95BE-541FF3E78E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73F20BE-0D78-43E2-908D-5B1E54913E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103D7D7-7896-4B4F-A28B-9E4831952C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B5CAA28-5F55-41FC-BBE7-67CAB51C9D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938B45A-E17D-4335-9DDA-4D987EDBE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DB3E1-620F-4AFA-862D-EB6636F974DC}" type="datetimeFigureOut">
              <a:rPr lang="zh-CN" altLang="en-US" smtClean="0"/>
              <a:t>2021/9/28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F83014F8-9431-4F9B-B65F-4B95989B6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089B4E5-CDA7-41EE-95C8-28E5FDEBC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DAF53-C190-4744-9AF0-BB35543B59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2792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D83EB5-69B5-4A64-B658-CF7712A9F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AE4929D-B8F4-4B46-96BC-F255AB9DF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DB3E1-620F-4AFA-862D-EB6636F974DC}" type="datetimeFigureOut">
              <a:rPr lang="zh-CN" altLang="en-US" smtClean="0"/>
              <a:t>2021/9/28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9E08870-42C3-4220-8A6C-10B877FD2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6255AEE-0D3A-41B5-B37B-614A1BA3D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DAF53-C190-4744-9AF0-BB35543B59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27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7EC53D6D-834B-4A5D-BE0A-081CF6B93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DB3E1-620F-4AFA-862D-EB6636F974DC}" type="datetimeFigureOut">
              <a:rPr lang="zh-CN" altLang="en-US" smtClean="0"/>
              <a:t>2021/9/28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3B99A44-4DED-438A-9767-372B7F893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2546CE8-44FA-4225-8DFA-035703FA8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DAF53-C190-4744-9AF0-BB35543B590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EDDB16F-3360-4FAE-9622-E86C2493C0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34" y="2241"/>
            <a:ext cx="12188465" cy="685520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19D64FAF-F73B-4593-9348-962E807020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159" r="74050" b="23885"/>
          <a:stretch/>
        </p:blipFill>
        <p:spPr>
          <a:xfrm rot="20985444">
            <a:off x="-399568" y="5615209"/>
            <a:ext cx="3163909" cy="136839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7F48A60-3FE1-4E93-BC0A-31C3111BA4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90" t="70420" r="33259"/>
          <a:stretch/>
        </p:blipFill>
        <p:spPr>
          <a:xfrm>
            <a:off x="10513668" y="5718137"/>
            <a:ext cx="1662898" cy="128372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CAA1ABC3-1A45-45A1-9105-26F717E06D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51" b="56589"/>
          <a:stretch/>
        </p:blipFill>
        <p:spPr>
          <a:xfrm>
            <a:off x="11019099" y="0"/>
            <a:ext cx="1172901" cy="155221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4F4EB8C-8F59-4535-8BAE-0487C9C56F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11" b="72329"/>
          <a:stretch/>
        </p:blipFill>
        <p:spPr>
          <a:xfrm>
            <a:off x="170086" y="-122074"/>
            <a:ext cx="2388243" cy="1897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935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8C8D4C-455C-4317-A8C2-F9A75A53E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C085223-2212-46D9-992D-A1EDA57051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E3A0324-DBF9-4631-B113-24154B38CC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45F228D-7C13-4F15-ACD3-DB4262A8A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DB3E1-620F-4AFA-862D-EB6636F974DC}" type="datetimeFigureOut">
              <a:rPr lang="zh-CN" altLang="en-US" smtClean="0"/>
              <a:t>2021/9/28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5E9D522-1059-4370-8518-CC694102E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75DB87A-4C96-45AD-BDF6-3684F0DD6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DAF53-C190-4744-9AF0-BB35543B59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4011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DAB518-299A-4A3C-B72D-EE396BF0F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D0C409E-76F2-4619-A1A0-169159C3CB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CBA87B4-D945-49F3-A62D-DB94ACDDDB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91DFA2C-9AAF-45AE-B540-B81D437BF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DB3E1-620F-4AFA-862D-EB6636F974DC}" type="datetimeFigureOut">
              <a:rPr lang="zh-CN" altLang="en-US" smtClean="0"/>
              <a:t>2021/9/28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DA117E8-7585-468B-9556-88C42B1EB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4C636F6-D68B-4972-8297-316552F9D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DAF53-C190-4744-9AF0-BB35543B59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1785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12" descr="cdc42615100be655bf1a"/>
          <p:cNvPicPr>
            <a:picLocks noChangeAspect="1"/>
          </p:cNvPicPr>
          <p:nvPr userDrawn="1"/>
        </p:nvPicPr>
        <p:blipFill>
          <a:blip r:embed="rId13">
            <a:clrChange>
              <a:clrFrom>
                <a:srgbClr val="FFE1E3">
                  <a:alpha val="100000"/>
                </a:srgbClr>
              </a:clrFrom>
              <a:clrTo>
                <a:srgbClr val="FFE1E3">
                  <a:alpha val="100000"/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27208"/>
            <a:ext cx="3705665" cy="3705665"/>
          </a:xfrm>
          <a:prstGeom prst="rect">
            <a:avLst/>
          </a:prstGeom>
        </p:spPr>
      </p:pic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75F569F-7089-4F0A-AC55-6711B284F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3985BD4-B42D-42C6-9671-57B932FF7C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ACD829C-4D2D-42D8-B6E6-710B4021FE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DB3E1-620F-4AFA-862D-EB6636F974DC}" type="datetimeFigureOut">
              <a:rPr lang="zh-CN" altLang="en-US" smtClean="0"/>
              <a:t>2021/9/28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94D5B0D-5CE0-4089-93CD-4ED7813C0F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86B1404-D557-49AE-A2A9-70AC80B2AF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EDAF53-C190-4744-9AF0-BB35543B590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Content Placeholder 12" descr="cdc42615100be655bf1a"/>
          <p:cNvPicPr>
            <a:picLocks noChangeAspect="1"/>
          </p:cNvPicPr>
          <p:nvPr userDrawn="1"/>
        </p:nvPicPr>
        <p:blipFill>
          <a:blip r:embed="rId15">
            <a:clrChange>
              <a:clrFrom>
                <a:srgbClr val="FFE1E3">
                  <a:alpha val="100000"/>
                </a:srgbClr>
              </a:clrFrom>
              <a:clrTo>
                <a:srgbClr val="FFE1E3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611789" y="365125"/>
            <a:ext cx="1600518" cy="1600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052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416" userDrawn="1">
          <p15:clr>
            <a:srgbClr val="F26B43"/>
          </p15:clr>
        </p15:guide>
        <p15:guide id="2" pos="7256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28" userDrawn="1">
          <p15:clr>
            <a:srgbClr val="F26B43"/>
          </p15:clr>
        </p15:guide>
        <p15:guide id="6" orient="horz" pos="386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C3FA1F20-6250-4C09-8CE6-1BEE439F1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1FE79E8-6BE5-4684-985D-B987C08782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13FE056-1C43-4A98-9A62-8DE3C9926A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6B880E-3BE9-4A10-966A-C1D42C70BCF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inpin heiti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2021/9/28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892D5BC-DF88-454C-A566-965428B690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4CBBA3D-058B-4788-B8F8-4C7734EE5F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5F30F0-2D64-4950-B991-DBE38FB597C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inpin heiti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497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airplane"/>
      </p:transition>
    </mc:Choice>
    <mc:Fallback xmlns="">
      <p:transition spd="slow" advClick="0" advTm="4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inpin heiti" charset="-122"/>
          <a:ea typeface="inpin heiti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image" Target="../media/image13.png"/><Relationship Id="rId4" Type="http://schemas.openxmlformats.org/officeDocument/2006/relationships/image" Target="../media/image9.png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image" Target="../media/image13.png"/><Relationship Id="rId4" Type="http://schemas.openxmlformats.org/officeDocument/2006/relationships/image" Target="../media/image9.png"/><Relationship Id="rId9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image" Target="../media/image13.png"/><Relationship Id="rId4" Type="http://schemas.openxmlformats.org/officeDocument/2006/relationships/image" Target="../media/image9.png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8" Type="http://schemas.openxmlformats.org/officeDocument/2006/relationships/slide" Target="slide5.xml"/><Relationship Id="rId3" Type="http://schemas.openxmlformats.org/officeDocument/2006/relationships/audio" Target="../media/audio2.wav"/><Relationship Id="rId7" Type="http://schemas.openxmlformats.org/officeDocument/2006/relationships/slide" Target="slide3.xml"/><Relationship Id="rId17" Type="http://schemas.openxmlformats.org/officeDocument/2006/relationships/image" Target="../media/image19.gif"/><Relationship Id="rId2" Type="http://schemas.openxmlformats.org/officeDocument/2006/relationships/audio" Target="../media/audio1.wav"/><Relationship Id="rId16" Type="http://schemas.openxmlformats.org/officeDocument/2006/relationships/image" Target="NUL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slide" Target="slide4.xml"/><Relationship Id="rId15" Type="http://schemas.openxmlformats.org/officeDocument/2006/relationships/image" Target="../media/image18.png"/><Relationship Id="rId4" Type="http://schemas.openxmlformats.org/officeDocument/2006/relationships/image" Target="../media/image14.png"/><Relationship Id="rId9" Type="http://schemas.openxmlformats.org/officeDocument/2006/relationships/image" Target="../media/image17.png"/><Relationship Id="rId14" Type="http://schemas.openxmlformats.org/officeDocument/2006/relationships/image" Target="NUL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png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pn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image" Target="../media/image13.png"/><Relationship Id="rId4" Type="http://schemas.openxmlformats.org/officeDocument/2006/relationships/image" Target="../media/image9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.png"/><Relationship Id="rId3" Type="http://schemas.openxmlformats.org/officeDocument/2006/relationships/tags" Target="../tags/tag4.xml"/><Relationship Id="rId7" Type="http://schemas.openxmlformats.org/officeDocument/2006/relationships/image" Target="../media/image3.png"/><Relationship Id="rId12" Type="http://schemas.openxmlformats.org/officeDocument/2006/relationships/image" Target="../media/image10.png"/><Relationship Id="rId2" Type="http://schemas.openxmlformats.org/officeDocument/2006/relationships/tags" Target="../tags/tag3.xml"/><Relationship Id="rId16" Type="http://schemas.openxmlformats.org/officeDocument/2006/relationships/image" Target="../media/image7.png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5.png"/><Relationship Id="rId5" Type="http://schemas.openxmlformats.org/officeDocument/2006/relationships/tags" Target="../tags/tag6.xml"/><Relationship Id="rId15" Type="http://schemas.openxmlformats.org/officeDocument/2006/relationships/image" Target="../media/image13.png"/><Relationship Id="rId10" Type="http://schemas.openxmlformats.org/officeDocument/2006/relationships/image" Target="../media/image4.png"/><Relationship Id="rId4" Type="http://schemas.openxmlformats.org/officeDocument/2006/relationships/tags" Target="../tags/tag5.xml"/><Relationship Id="rId9" Type="http://schemas.openxmlformats.org/officeDocument/2006/relationships/image" Target="../media/image9.png"/><Relationship Id="rId1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9CA3DAE5-FEEF-40FC-B859-AD62B49789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4" y="2241"/>
            <a:ext cx="12188465" cy="6855206"/>
          </a:xfrm>
          <a:prstGeom prst="rect">
            <a:avLst/>
          </a:prstGeom>
        </p:spPr>
      </p:pic>
      <p:grpSp>
        <p:nvGrpSpPr>
          <p:cNvPr id="23" name="组合 22">
            <a:extLst>
              <a:ext uri="{FF2B5EF4-FFF2-40B4-BE49-F238E27FC236}">
                <a16:creationId xmlns:a16="http://schemas.microsoft.com/office/drawing/2014/main" id="{264E3366-2282-4E6D-A8A9-9DE460BBC00F}"/>
              </a:ext>
            </a:extLst>
          </p:cNvPr>
          <p:cNvGrpSpPr/>
          <p:nvPr/>
        </p:nvGrpSpPr>
        <p:grpSpPr>
          <a:xfrm>
            <a:off x="0" y="0"/>
            <a:ext cx="12192000" cy="6879773"/>
            <a:chOff x="0" y="0"/>
            <a:chExt cx="12192000" cy="6879773"/>
          </a:xfrm>
        </p:grpSpPr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DDA8AAFE-55B7-446A-826B-518238173A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167" b="13699"/>
            <a:stretch/>
          </p:blipFill>
          <p:spPr>
            <a:xfrm>
              <a:off x="2596" y="0"/>
              <a:ext cx="4993692" cy="5125673"/>
            </a:xfrm>
            <a:prstGeom prst="rect">
              <a:avLst/>
            </a:prstGeom>
          </p:spPr>
        </p:pic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id="{A821BC20-617D-47D6-87BC-149D077BD053}"/>
                </a:ext>
              </a:extLst>
            </p:cNvPr>
            <p:cNvGrpSpPr/>
            <p:nvPr/>
          </p:nvGrpSpPr>
          <p:grpSpPr>
            <a:xfrm>
              <a:off x="0" y="3949700"/>
              <a:ext cx="12192000" cy="2930073"/>
              <a:chOff x="0" y="3949700"/>
              <a:chExt cx="12192000" cy="2930073"/>
            </a:xfrm>
          </p:grpSpPr>
          <p:pic>
            <p:nvPicPr>
              <p:cNvPr id="32" name="图片 31">
                <a:extLst>
                  <a:ext uri="{FF2B5EF4-FFF2-40B4-BE49-F238E27FC236}">
                    <a16:creationId xmlns:a16="http://schemas.microsoft.com/office/drawing/2014/main" id="{53F48065-06AC-4D2F-9D9E-A1177398824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5743"/>
              <a:stretch/>
            </p:blipFill>
            <p:spPr>
              <a:xfrm>
                <a:off x="0" y="4508499"/>
                <a:ext cx="12192000" cy="2349097"/>
              </a:xfrm>
              <a:prstGeom prst="rect">
                <a:avLst/>
              </a:prstGeom>
            </p:spPr>
          </p:pic>
          <p:pic>
            <p:nvPicPr>
              <p:cNvPr id="33" name="图片 32">
                <a:extLst>
                  <a:ext uri="{FF2B5EF4-FFF2-40B4-BE49-F238E27FC236}">
                    <a16:creationId xmlns:a16="http://schemas.microsoft.com/office/drawing/2014/main" id="{FA081AE0-3AF5-40D0-86B5-5C8778AF1AC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7593" r="73542" b="16478"/>
              <a:stretch/>
            </p:blipFill>
            <p:spPr>
              <a:xfrm>
                <a:off x="0" y="3949700"/>
                <a:ext cx="3225799" cy="1778000"/>
              </a:xfrm>
              <a:prstGeom prst="rect">
                <a:avLst/>
              </a:prstGeom>
            </p:spPr>
          </p:pic>
          <p:pic>
            <p:nvPicPr>
              <p:cNvPr id="34" name="图片 33">
                <a:extLst>
                  <a:ext uri="{FF2B5EF4-FFF2-40B4-BE49-F238E27FC236}">
                    <a16:creationId xmlns:a16="http://schemas.microsoft.com/office/drawing/2014/main" id="{63B1AF3F-115E-4846-9F0D-9CAF1892CA0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604" t="72038" r="27709" b="2033"/>
              <a:stretch/>
            </p:blipFill>
            <p:spPr>
              <a:xfrm>
                <a:off x="3975100" y="4940301"/>
                <a:ext cx="4838700" cy="1778000"/>
              </a:xfrm>
              <a:prstGeom prst="rect">
                <a:avLst/>
              </a:prstGeom>
            </p:spPr>
          </p:pic>
          <p:pic>
            <p:nvPicPr>
              <p:cNvPr id="35" name="图片 34">
                <a:extLst>
                  <a:ext uri="{FF2B5EF4-FFF2-40B4-BE49-F238E27FC236}">
                    <a16:creationId xmlns:a16="http://schemas.microsoft.com/office/drawing/2014/main" id="{53943B32-DA9C-4884-A668-0463CAD7AF7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708" t="62965" r="56250" b="7773"/>
              <a:stretch/>
            </p:blipFill>
            <p:spPr>
              <a:xfrm>
                <a:off x="2768600" y="4317999"/>
                <a:ext cx="2565400" cy="2006601"/>
              </a:xfrm>
              <a:prstGeom prst="rect">
                <a:avLst/>
              </a:prstGeom>
            </p:spPr>
          </p:pic>
          <p:pic>
            <p:nvPicPr>
              <p:cNvPr id="36" name="图片 35">
                <a:extLst>
                  <a:ext uri="{FF2B5EF4-FFF2-40B4-BE49-F238E27FC236}">
                    <a16:creationId xmlns:a16="http://schemas.microsoft.com/office/drawing/2014/main" id="{DBF28572-004C-4998-90F3-27D0118B09C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BEBA8EAE-BF5A-486C-A8C5-ECC9F3942E4B}">
                    <a14:imgProps xmlns:a14="http://schemas.microsoft.com/office/drawing/2010/main">
                      <a14:imgLayer>
                        <a14:imgEffect>
                          <a14:brightnessContrast contras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3" t="56668" r="3959" b="27"/>
              <a:stretch/>
            </p:blipFill>
            <p:spPr>
              <a:xfrm>
                <a:off x="8265955" y="4657190"/>
                <a:ext cx="2055807" cy="2222583"/>
              </a:xfrm>
              <a:prstGeom prst="rect">
                <a:avLst/>
              </a:prstGeom>
            </p:spPr>
          </p:pic>
        </p:grpSp>
      </p:grpSp>
      <p:pic>
        <p:nvPicPr>
          <p:cNvPr id="37" name="图片 36">
            <a:extLst>
              <a:ext uri="{FF2B5EF4-FFF2-40B4-BE49-F238E27FC236}">
                <a16:creationId xmlns:a16="http://schemas.microsoft.com/office/drawing/2014/main" id="{B6E397E0-7F31-4EF8-A87D-4E262204F07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9" t="46111" r="70208" b="40184"/>
          <a:stretch/>
        </p:blipFill>
        <p:spPr>
          <a:xfrm>
            <a:off x="2616200" y="3162299"/>
            <a:ext cx="1016000" cy="939801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19CED50E-7AC4-4012-BA2F-B780DF27B264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08" b="56668"/>
          <a:stretch/>
        </p:blipFill>
        <p:spPr>
          <a:xfrm>
            <a:off x="10083800" y="403"/>
            <a:ext cx="2108200" cy="2971397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749715A1-2B7F-4636-8A38-FB222CAF537D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0" r="5938" b="77040"/>
          <a:stretch/>
        </p:blipFill>
        <p:spPr>
          <a:xfrm>
            <a:off x="9366249" y="253031"/>
            <a:ext cx="2108200" cy="17778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75100" y="2087265"/>
            <a:ext cx="60706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smtClean="0">
                <a:solidFill>
                  <a:srgbClr val="207A28"/>
                </a:solidFill>
                <a:latin typeface="Algerian" panose="04020705040A02060702" pitchFamily="82" charset="0"/>
              </a:rPr>
              <a:t>TOÁN LỚP 5</a:t>
            </a:r>
            <a:endParaRPr lang="en-US" sz="8000">
              <a:solidFill>
                <a:srgbClr val="207A28"/>
              </a:solidFill>
              <a:latin typeface="Algerian" panose="04020705040A02060702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31118" y="3286192"/>
            <a:ext cx="45238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C7497F"/>
                </a:solidFill>
                <a:latin typeface="Lucida Handwriting" panose="03010101010101010101" pitchFamily="66" charset="0"/>
              </a:rPr>
              <a:t>Thực hiện: EduFive</a:t>
            </a:r>
            <a:endParaRPr lang="en-US" sz="3200">
              <a:solidFill>
                <a:srgbClr val="C7497F"/>
              </a:solidFill>
              <a:latin typeface="Lucida Handwriting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2121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4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375"/>
                            </p:stCondLst>
                            <p:childTnLst>
                              <p:par>
                                <p:cTn id="3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12725" y="1157853"/>
            <a:ext cx="11811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b="1" u="none" smtClean="0">
                <a:latin typeface="Times New Roman" panose="02020603050405020304" pitchFamily="18" charset="0"/>
              </a:rPr>
              <a:t>Một </a:t>
            </a:r>
            <a:r>
              <a:rPr lang="en-US" altLang="en-US" b="1" u="none">
                <a:latin typeface="Times New Roman" panose="02020603050405020304" pitchFamily="18" charset="0"/>
              </a:rPr>
              <a:t>cửa hàng trong ba ngày bán được 1 tấn đường. Ngày đầu bán </a:t>
            </a:r>
            <a:r>
              <a:rPr lang="en-US" altLang="en-US" b="1" u="none">
                <a:latin typeface="Times New Roman" panose="02020603050405020304" pitchFamily="18" charset="0"/>
              </a:rPr>
              <a:t>được </a:t>
            </a:r>
            <a:r>
              <a:rPr lang="en-US" altLang="en-US" b="1" u="none" smtClean="0">
                <a:latin typeface="Times New Roman" panose="02020603050405020304" pitchFamily="18" charset="0"/>
              </a:rPr>
              <a:t>300kg</a:t>
            </a:r>
            <a:r>
              <a:rPr lang="en-US" altLang="en-US" b="1" u="none">
                <a:latin typeface="Times New Roman" panose="02020603050405020304" pitchFamily="18" charset="0"/>
              </a:rPr>
              <a:t>. Ngày thứ hai bán được gấp 2 lần ngày đầu. Hỏi ngày thứ ba cửa hàng bán được bao nhiêu ki-lô-gam đường?</a:t>
            </a: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1125536" y="2867025"/>
            <a:ext cx="34671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b="1" i="1" u="sng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 tắt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97062" y="359121"/>
            <a:ext cx="19240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600" b="1">
                <a:solidFill>
                  <a:srgbClr val="025207"/>
                </a:solidFill>
                <a:latin typeface="Times New Roman" panose="02020603050405020304" pitchFamily="18" charset="0"/>
              </a:rPr>
              <a:t>Bài 4:</a:t>
            </a:r>
            <a:endParaRPr lang="en-US" sz="3600">
              <a:solidFill>
                <a:srgbClr val="025207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8941" y="3352438"/>
            <a:ext cx="6084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 3 ngày: 1 tấn đường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32036" y="3849410"/>
            <a:ext cx="58204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 đầu:  300 kg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636295" y="4358815"/>
            <a:ext cx="69098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 thứ hai:  gấp 2 lần ngày đầu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632036" y="4882035"/>
            <a:ext cx="5311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 thứ ba:  …kg?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6885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3" grpId="0"/>
      <p:bldP spid="4" grpId="0"/>
      <p:bldP spid="27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6"/>
          <p:cNvSpPr txBox="1">
            <a:spLocks noChangeArrowheads="1"/>
          </p:cNvSpPr>
          <p:nvPr/>
        </p:nvSpPr>
        <p:spPr bwMode="auto">
          <a:xfrm>
            <a:off x="1" y="1436887"/>
            <a:ext cx="6031832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n-US" altLang="en-US" sz="2800" b="1" u="sng">
                <a:solidFill>
                  <a:srgbClr val="025207"/>
                </a:solidFill>
                <a:latin typeface="Times New Roman" panose="02020603050405020304" pitchFamily="18" charset="0"/>
              </a:rPr>
              <a:t>Bài </a:t>
            </a:r>
            <a:r>
              <a:rPr lang="en-US" altLang="en-US" sz="2800" b="1" u="sng" smtClean="0">
                <a:solidFill>
                  <a:srgbClr val="025207"/>
                </a:solidFill>
                <a:latin typeface="Times New Roman" panose="02020603050405020304" pitchFamily="18" charset="0"/>
              </a:rPr>
              <a:t>giải</a:t>
            </a:r>
            <a:endParaRPr lang="en-US" altLang="en-US" sz="2800" b="1" u="sng">
              <a:solidFill>
                <a:srgbClr val="025207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altLang="en-US" sz="2800" b="1" u="none" smtClean="0">
                <a:latin typeface="Times New Roman" panose="02020603050405020304" pitchFamily="18" charset="0"/>
              </a:rPr>
              <a:t>Số </a:t>
            </a:r>
            <a:r>
              <a:rPr lang="en-US" altLang="en-US" sz="2800" b="1" u="none">
                <a:latin typeface="Times New Roman" panose="02020603050405020304" pitchFamily="18" charset="0"/>
              </a:rPr>
              <a:t>ki-lô-gam  đường ngày thứ hai cửa </a:t>
            </a:r>
            <a:r>
              <a:rPr lang="en-US" altLang="en-US" sz="2800" b="1" u="none">
                <a:latin typeface="Times New Roman" panose="02020603050405020304" pitchFamily="18" charset="0"/>
              </a:rPr>
              <a:t>hàng </a:t>
            </a:r>
            <a:r>
              <a:rPr lang="en-US" altLang="en-US" sz="2800" b="1" u="none" smtClean="0">
                <a:latin typeface="Times New Roman" panose="02020603050405020304" pitchFamily="18" charset="0"/>
              </a:rPr>
              <a:t>bán được là:   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altLang="en-US" sz="2800" b="1" u="none" smtClean="0">
                <a:latin typeface="Times New Roman" panose="02020603050405020304" pitchFamily="18" charset="0"/>
              </a:rPr>
              <a:t>                   300 </a:t>
            </a:r>
            <a:r>
              <a:rPr lang="en-US" altLang="en-US" sz="2800" b="1" u="none">
                <a:latin typeface="Times New Roman" panose="02020603050405020304" pitchFamily="18" charset="0"/>
              </a:rPr>
              <a:t>x 2 = 600 (</a:t>
            </a:r>
            <a:r>
              <a:rPr lang="en-US" altLang="en-US" sz="2800" b="1" u="none">
                <a:latin typeface="Times New Roman" panose="02020603050405020304" pitchFamily="18" charset="0"/>
              </a:rPr>
              <a:t>kg</a:t>
            </a:r>
            <a:r>
              <a:rPr lang="en-US" altLang="en-US" sz="2800" b="1" u="none" smtClean="0">
                <a:latin typeface="Times New Roman" panose="02020603050405020304" pitchFamily="18" charset="0"/>
              </a:rPr>
              <a:t>)                                                                                                                                    Số ki-lô-gam đường  hai ngày đầu cửa hàng bán được là: 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altLang="en-US" sz="2800" b="1" u="none" smtClean="0">
                <a:latin typeface="Times New Roman" panose="02020603050405020304" pitchFamily="18" charset="0"/>
              </a:rPr>
              <a:t>                   600 </a:t>
            </a:r>
            <a:r>
              <a:rPr lang="en-US" altLang="en-US" sz="2800" b="1" u="none">
                <a:latin typeface="Times New Roman" panose="02020603050405020304" pitchFamily="18" charset="0"/>
              </a:rPr>
              <a:t>+ 300 = 900 (kg)                                                                                  Số ki-lô-gam đường ngày thứ ba cửa hàng </a:t>
            </a:r>
            <a:r>
              <a:rPr lang="en-US" altLang="en-US" sz="2800" b="1" u="none">
                <a:latin typeface="Times New Roman" panose="02020603050405020304" pitchFamily="18" charset="0"/>
              </a:rPr>
              <a:t>bán </a:t>
            </a:r>
            <a:r>
              <a:rPr lang="en-US" altLang="en-US" sz="2800" b="1" u="none" smtClean="0">
                <a:latin typeface="Times New Roman" panose="02020603050405020304" pitchFamily="18" charset="0"/>
              </a:rPr>
              <a:t>được là:                                  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n-US" altLang="en-US" sz="2800" b="1" u="none" smtClean="0">
                <a:latin typeface="Times New Roman" panose="02020603050405020304" pitchFamily="18" charset="0"/>
              </a:rPr>
              <a:t>         1000 </a:t>
            </a:r>
            <a:r>
              <a:rPr lang="en-US" altLang="en-US" sz="2800" b="1" u="none">
                <a:latin typeface="Times New Roman" panose="02020603050405020304" pitchFamily="18" charset="0"/>
              </a:rPr>
              <a:t>– 900 = 100 (</a:t>
            </a:r>
            <a:r>
              <a:rPr lang="en-US" altLang="en-US" sz="2800" b="1" u="none">
                <a:latin typeface="Times New Roman" panose="02020603050405020304" pitchFamily="18" charset="0"/>
              </a:rPr>
              <a:t>kg</a:t>
            </a:r>
            <a:r>
              <a:rPr lang="en-US" altLang="en-US" sz="2800" b="1" u="none" smtClean="0">
                <a:latin typeface="Times New Roman" panose="02020603050405020304" pitchFamily="18" charset="0"/>
              </a:rPr>
              <a:t>)</a:t>
            </a:r>
          </a:p>
          <a:p>
            <a:pPr algn="r" eaLnBrk="1" hangingPunct="1">
              <a:spcBef>
                <a:spcPts val="0"/>
              </a:spcBef>
              <a:buFontTx/>
              <a:buNone/>
            </a:pPr>
            <a:r>
              <a:rPr lang="en-US" altLang="en-US" sz="2800" b="1" smtClean="0">
                <a:latin typeface="Times New Roman" panose="02020603050405020304" pitchFamily="18" charset="0"/>
              </a:rPr>
              <a:t>Đáp số: 100kg</a:t>
            </a:r>
            <a:endParaRPr lang="en-US" altLang="en-US" sz="2800" b="1" u="none">
              <a:latin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897061" y="351530"/>
            <a:ext cx="19240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600" b="1">
                <a:solidFill>
                  <a:srgbClr val="025207"/>
                </a:solidFill>
                <a:latin typeface="Times New Roman" panose="02020603050405020304" pitchFamily="18" charset="0"/>
              </a:rPr>
              <a:t>Bài 4:</a:t>
            </a:r>
            <a:endParaRPr lang="en-US" sz="3600">
              <a:solidFill>
                <a:srgbClr val="025207"/>
              </a:solidFill>
            </a:endParaRPr>
          </a:p>
        </p:txBody>
      </p:sp>
      <p:sp>
        <p:nvSpPr>
          <p:cNvPr id="27" name="Text Box 15"/>
          <p:cNvSpPr txBox="1">
            <a:spLocks noChangeArrowheads="1"/>
          </p:cNvSpPr>
          <p:nvPr/>
        </p:nvSpPr>
        <p:spPr bwMode="auto">
          <a:xfrm>
            <a:off x="-620968" y="1177331"/>
            <a:ext cx="34671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b="1" i="1" u="sng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1</a:t>
            </a:r>
            <a:endParaRPr lang="en-US" altLang="en-US" sz="2800" b="1" i="1" u="sng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6128084" y="1427747"/>
            <a:ext cx="32084" cy="484471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 Box 15"/>
          <p:cNvSpPr txBox="1">
            <a:spLocks noChangeArrowheads="1"/>
          </p:cNvSpPr>
          <p:nvPr/>
        </p:nvSpPr>
        <p:spPr bwMode="auto">
          <a:xfrm>
            <a:off x="5210337" y="1207973"/>
            <a:ext cx="34671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b="1" i="1" u="sng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2:</a:t>
            </a:r>
            <a:endParaRPr lang="en-US" altLang="en-US" sz="2800" b="1" i="1" u="sng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 Box 6"/>
          <p:cNvSpPr txBox="1">
            <a:spLocks noChangeArrowheads="1"/>
          </p:cNvSpPr>
          <p:nvPr/>
        </p:nvSpPr>
        <p:spPr bwMode="auto">
          <a:xfrm>
            <a:off x="6160168" y="1480994"/>
            <a:ext cx="6031832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n-US" altLang="en-US" sz="2800" b="1" u="sng">
                <a:solidFill>
                  <a:srgbClr val="025207"/>
                </a:solidFill>
                <a:latin typeface="Times New Roman" panose="02020603050405020304" pitchFamily="18" charset="0"/>
              </a:rPr>
              <a:t>Bài </a:t>
            </a:r>
            <a:r>
              <a:rPr lang="en-US" altLang="en-US" sz="2800" b="1" u="sng" smtClean="0">
                <a:solidFill>
                  <a:srgbClr val="025207"/>
                </a:solidFill>
                <a:latin typeface="Times New Roman" panose="02020603050405020304" pitchFamily="18" charset="0"/>
              </a:rPr>
              <a:t>giải</a:t>
            </a:r>
            <a:endParaRPr lang="en-US" altLang="en-US" sz="2800" b="1" u="sng">
              <a:solidFill>
                <a:srgbClr val="025207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altLang="en-US" sz="2800" b="1" u="none" smtClean="0">
                <a:latin typeface="Times New Roman" panose="02020603050405020304" pitchFamily="18" charset="0"/>
              </a:rPr>
              <a:t>Số </a:t>
            </a:r>
            <a:r>
              <a:rPr lang="en-US" altLang="en-US" sz="2800" b="1" u="none">
                <a:latin typeface="Times New Roman" panose="02020603050405020304" pitchFamily="18" charset="0"/>
              </a:rPr>
              <a:t>ki-lô-gam  đường ngày thứ hai cửa </a:t>
            </a:r>
            <a:r>
              <a:rPr lang="en-US" altLang="en-US" sz="2800" b="1" u="none">
                <a:latin typeface="Times New Roman" panose="02020603050405020304" pitchFamily="18" charset="0"/>
              </a:rPr>
              <a:t>hàng </a:t>
            </a:r>
            <a:r>
              <a:rPr lang="en-US" altLang="en-US" sz="2800" b="1" u="none" smtClean="0">
                <a:latin typeface="Times New Roman" panose="02020603050405020304" pitchFamily="18" charset="0"/>
              </a:rPr>
              <a:t>bán được là:   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altLang="en-US" sz="2800" b="1" u="none" smtClean="0">
                <a:latin typeface="Times New Roman" panose="02020603050405020304" pitchFamily="18" charset="0"/>
              </a:rPr>
              <a:t>                   300 </a:t>
            </a:r>
            <a:r>
              <a:rPr lang="en-US" altLang="en-US" sz="2800" b="1" u="none">
                <a:latin typeface="Times New Roman" panose="02020603050405020304" pitchFamily="18" charset="0"/>
              </a:rPr>
              <a:t>x 2 = 600 (</a:t>
            </a:r>
            <a:r>
              <a:rPr lang="en-US" altLang="en-US" sz="2800" b="1" u="none">
                <a:latin typeface="Times New Roman" panose="02020603050405020304" pitchFamily="18" charset="0"/>
              </a:rPr>
              <a:t>kg</a:t>
            </a:r>
            <a:r>
              <a:rPr lang="en-US" altLang="en-US" sz="2800" b="1" u="none" smtClean="0">
                <a:latin typeface="Times New Roman" panose="02020603050405020304" pitchFamily="18" charset="0"/>
              </a:rPr>
              <a:t>) 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altLang="en-US" sz="2800" b="1" u="none" smtClean="0">
                <a:latin typeface="Times New Roman" panose="02020603050405020304" pitchFamily="18" charset="0"/>
              </a:rPr>
              <a:t>Số </a:t>
            </a:r>
            <a:r>
              <a:rPr lang="en-US" altLang="en-US" sz="2800" b="1" u="none">
                <a:latin typeface="Times New Roman" panose="02020603050405020304" pitchFamily="18" charset="0"/>
              </a:rPr>
              <a:t>ki-lô-gam đường ngày thứ ba cửa hàng </a:t>
            </a:r>
            <a:r>
              <a:rPr lang="en-US" altLang="en-US" sz="2800" b="1" u="none">
                <a:latin typeface="Times New Roman" panose="02020603050405020304" pitchFamily="18" charset="0"/>
              </a:rPr>
              <a:t>bán </a:t>
            </a:r>
            <a:r>
              <a:rPr lang="en-US" altLang="en-US" sz="2800" b="1" u="none" smtClean="0">
                <a:latin typeface="Times New Roman" panose="02020603050405020304" pitchFamily="18" charset="0"/>
              </a:rPr>
              <a:t>được là:                                  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n-US" altLang="en-US" sz="2800" b="1" u="none" smtClean="0">
                <a:latin typeface="Times New Roman" panose="02020603050405020304" pitchFamily="18" charset="0"/>
              </a:rPr>
              <a:t>         1000 - 300 - 600 </a:t>
            </a:r>
            <a:r>
              <a:rPr lang="en-US" altLang="en-US" sz="2800" b="1" u="none">
                <a:latin typeface="Times New Roman" panose="02020603050405020304" pitchFamily="18" charset="0"/>
              </a:rPr>
              <a:t>= 100 (</a:t>
            </a:r>
            <a:r>
              <a:rPr lang="en-US" altLang="en-US" sz="2800" b="1" u="none">
                <a:latin typeface="Times New Roman" panose="02020603050405020304" pitchFamily="18" charset="0"/>
              </a:rPr>
              <a:t>kg</a:t>
            </a:r>
            <a:r>
              <a:rPr lang="en-US" altLang="en-US" sz="2800" b="1" u="none" smtClean="0">
                <a:latin typeface="Times New Roman" panose="02020603050405020304" pitchFamily="18" charset="0"/>
              </a:rPr>
              <a:t>)</a:t>
            </a:r>
          </a:p>
          <a:p>
            <a:pPr algn="r" eaLnBrk="1" hangingPunct="1">
              <a:spcBef>
                <a:spcPts val="0"/>
              </a:spcBef>
              <a:buFontTx/>
              <a:buNone/>
            </a:pPr>
            <a:r>
              <a:rPr lang="en-US" altLang="en-US" sz="2800" b="1" smtClean="0">
                <a:latin typeface="Times New Roman" panose="02020603050405020304" pitchFamily="18" charset="0"/>
              </a:rPr>
              <a:t>Đáp số: 100kg</a:t>
            </a:r>
            <a:endParaRPr lang="en-US" altLang="en-US" sz="2800" b="1" u="none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2907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1820779" y="471487"/>
            <a:ext cx="826970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252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altLang="en-US" b="1" smtClean="0">
                <a:solidFill>
                  <a:srgbClr val="0252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</a:t>
            </a:r>
            <a:r>
              <a:rPr lang="en-US" altLang="en-US" b="1" u="none" smtClean="0">
                <a:solidFill>
                  <a:srgbClr val="0252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&gt; </a:t>
            </a:r>
            <a:r>
              <a:rPr lang="en-US" altLang="en-US" b="1" u="none">
                <a:solidFill>
                  <a:srgbClr val="0252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&lt; ; =   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Box 7"/>
              <p:cNvSpPr txBox="1">
                <a:spLocks noChangeArrowheads="1"/>
              </p:cNvSpPr>
              <p:nvPr/>
            </p:nvSpPr>
            <p:spPr bwMode="auto">
              <a:xfrm>
                <a:off x="1287463" y="1752600"/>
                <a:ext cx="9609137" cy="34333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2800" b="1" u="none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2kg 50g  … 2500g     </a:t>
                </a:r>
                <a:r>
                  <a:rPr lang="vi-VN" altLang="en-US" sz="2800" b="1" u="none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r>
                  <a:rPr lang="en-US" altLang="en-US" sz="2800" b="1" u="none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altLang="en-US" sz="2800" b="1" u="none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</a:t>
                </a:r>
                <a:r>
                  <a:rPr lang="en-US" altLang="en-US" sz="2800" b="1" u="none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6090kg … 6tấn 8kg</a:t>
                </a:r>
              </a:p>
              <a:p>
                <a:pPr>
                  <a:spcBef>
                    <a:spcPct val="50000"/>
                  </a:spcBef>
                  <a:buFontTx/>
                  <a:buNone/>
                </a:pPr>
                <a:endParaRPr lang="vi-VN" altLang="en-US" sz="2800" b="1" u="none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2800" b="1" u="none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13kg 85g … 13kg805g   </a:t>
                </a:r>
                <a:r>
                  <a:rPr lang="en-US" altLang="en-US" sz="2800" b="1" u="none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en-US" altLang="en-US" sz="2800" b="1" u="none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</a:t>
                </a:r>
                <a:r>
                  <a:rPr lang="vi-VN" altLang="en-US" sz="2800" b="1" u="none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2800" b="1" i="1" u="none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2800" b="1" i="1" u="none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en-US" sz="2800" b="1" i="1" u="none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vi-VN" altLang="en-US" sz="2800" b="1" u="none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b="1" u="none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tấn    </a:t>
                </a:r>
                <a:r>
                  <a:rPr lang="en-US" altLang="en-US" sz="2800" b="1" u="none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 250kg</a:t>
                </a:r>
              </a:p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sz="2800" b="1" u="none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en-US" sz="2800" b="1" u="none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87463" y="1752600"/>
                <a:ext cx="9609137" cy="3433376"/>
              </a:xfrm>
              <a:prstGeom prst="rect">
                <a:avLst/>
              </a:prstGeom>
              <a:blipFill>
                <a:blip r:embed="rId2"/>
                <a:stretch>
                  <a:fillRect l="-1268" t="-195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8077200" y="1752600"/>
            <a:ext cx="390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u="none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altLang="en-US" sz="28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2778375" y="3238745"/>
            <a:ext cx="308727" cy="525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u="none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endParaRPr lang="en-US" altLang="en-US" sz="28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2667000" y="1762125"/>
            <a:ext cx="3889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u="none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endParaRPr lang="en-US" altLang="en-US" sz="28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8196011" y="3192378"/>
            <a:ext cx="390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u="none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altLang="en-US" sz="280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1405648" y="2317083"/>
            <a:ext cx="18827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u="none">
                <a:latin typeface="Times New Roman" panose="02020603050405020304" pitchFamily="18" charset="0"/>
                <a:cs typeface="Times New Roman" panose="02020603050405020304" pitchFamily="18" charset="0"/>
              </a:rPr>
              <a:t>2050g</a:t>
            </a:r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8683083" y="2262051"/>
            <a:ext cx="21796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u="none">
                <a:latin typeface="Times New Roman" panose="02020603050405020304" pitchFamily="18" charset="0"/>
                <a:cs typeface="Times New Roman" panose="02020603050405020304" pitchFamily="18" charset="0"/>
              </a:rPr>
              <a:t>6008kg</a:t>
            </a:r>
          </a:p>
        </p:txBody>
      </p:sp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7000708" y="3835513"/>
            <a:ext cx="18827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u="none">
                <a:latin typeface="Times New Roman" panose="02020603050405020304" pitchFamily="18" charset="0"/>
                <a:cs typeface="Times New Roman" panose="02020603050405020304" pitchFamily="18" charset="0"/>
              </a:rPr>
              <a:t>250kg</a:t>
            </a:r>
          </a:p>
        </p:txBody>
      </p:sp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3466516" y="3741821"/>
            <a:ext cx="1981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u="none">
                <a:latin typeface="Times New Roman" panose="02020603050405020304" pitchFamily="18" charset="0"/>
                <a:cs typeface="Times New Roman" panose="02020603050405020304" pitchFamily="18" charset="0"/>
              </a:rPr>
              <a:t>13805g</a:t>
            </a:r>
          </a:p>
        </p:txBody>
      </p: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1432134" y="3857364"/>
            <a:ext cx="20796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u="none">
                <a:latin typeface="Times New Roman" panose="02020603050405020304" pitchFamily="18" charset="0"/>
                <a:cs typeface="Times New Roman" panose="02020603050405020304" pitchFamily="18" charset="0"/>
              </a:rPr>
              <a:t>13085g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287463" y="4551250"/>
            <a:ext cx="1021873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sz="2800" b="1" u="none">
                <a:solidFill>
                  <a:srgbClr val="0252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 điền dấu &gt;, &lt;, = , trước hết chúng ta cần làm gì?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vi-VN" altLang="en-US" sz="2800" b="1" u="none">
                <a:latin typeface="Times New Roman" panose="02020603050405020304" pitchFamily="18" charset="0"/>
                <a:cs typeface="Times New Roman" panose="02020603050405020304" pitchFamily="18" charset="0"/>
              </a:rPr>
              <a:t>Để điền được dấu &gt;, &lt;, =, trước hết ta cần đổi các số đo về cùng một </a:t>
            </a:r>
            <a:r>
              <a:rPr lang="vi-VN" altLang="en-US" sz="2800" b="1" u="none">
                <a:latin typeface="Times New Roman" panose="02020603050405020304" pitchFamily="18" charset="0"/>
                <a:cs typeface="Times New Roman" panose="02020603050405020304" pitchFamily="18" charset="0"/>
              </a:rPr>
              <a:t>đơn </a:t>
            </a:r>
            <a:r>
              <a:rPr lang="vi-VN" altLang="en-US" sz="2800" b="1" u="none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2800" b="1" u="none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đo</a:t>
            </a:r>
            <a:r>
              <a:rPr lang="vi-VN" altLang="en-US" sz="2800" b="1" u="none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u="none">
                <a:latin typeface="Times New Roman" panose="02020603050405020304" pitchFamily="18" charset="0"/>
                <a:cs typeface="Times New Roman" panose="02020603050405020304" pitchFamily="18" charset="0"/>
              </a:rPr>
              <a:t>rồi so sánh. </a:t>
            </a:r>
            <a:endParaRPr lang="en-US" altLang="en-US" sz="2800" b="1" u="none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51033" y="6176211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b="1">
                <a:solidFill>
                  <a:srgbClr val="0252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(Không có trong </a:t>
            </a:r>
            <a:r>
              <a:rPr lang="en-US" altLang="en-US" b="1">
                <a:solidFill>
                  <a:srgbClr val="0252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b="1" smtClean="0">
                <a:solidFill>
                  <a:srgbClr val="0252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/>
          </a:p>
        </p:txBody>
      </p:sp>
      <p:sp>
        <p:nvSpPr>
          <p:cNvPr id="16" name="AutoShape 14"/>
          <p:cNvSpPr>
            <a:spLocks/>
          </p:cNvSpPr>
          <p:nvPr/>
        </p:nvSpPr>
        <p:spPr bwMode="auto">
          <a:xfrm rot="5400000">
            <a:off x="1804988" y="1753520"/>
            <a:ext cx="152400" cy="1041400"/>
          </a:xfrm>
          <a:prstGeom prst="rightBrace">
            <a:avLst>
              <a:gd name="adj1" fmla="val 4381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7" name="AutoShape 14"/>
          <p:cNvSpPr>
            <a:spLocks/>
          </p:cNvSpPr>
          <p:nvPr/>
        </p:nvSpPr>
        <p:spPr bwMode="auto">
          <a:xfrm rot="5400000">
            <a:off x="9138569" y="1709404"/>
            <a:ext cx="152400" cy="1041400"/>
          </a:xfrm>
          <a:prstGeom prst="rightBrace">
            <a:avLst>
              <a:gd name="adj1" fmla="val 4381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8" name="AutoShape 14"/>
          <p:cNvSpPr>
            <a:spLocks/>
          </p:cNvSpPr>
          <p:nvPr/>
        </p:nvSpPr>
        <p:spPr bwMode="auto">
          <a:xfrm rot="5400000">
            <a:off x="1915960" y="3163237"/>
            <a:ext cx="267214" cy="1234866"/>
          </a:xfrm>
          <a:prstGeom prst="rightBrace">
            <a:avLst>
              <a:gd name="adj1" fmla="val 4381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9" name="AutoShape 14"/>
          <p:cNvSpPr>
            <a:spLocks/>
          </p:cNvSpPr>
          <p:nvPr/>
        </p:nvSpPr>
        <p:spPr bwMode="auto">
          <a:xfrm rot="5400000">
            <a:off x="3792302" y="3122817"/>
            <a:ext cx="267214" cy="1234866"/>
          </a:xfrm>
          <a:prstGeom prst="rightBrace">
            <a:avLst>
              <a:gd name="adj1" fmla="val 4381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0" name="AutoShape 14"/>
          <p:cNvSpPr>
            <a:spLocks/>
          </p:cNvSpPr>
          <p:nvPr/>
        </p:nvSpPr>
        <p:spPr bwMode="auto">
          <a:xfrm rot="5400000">
            <a:off x="7345196" y="3285231"/>
            <a:ext cx="152400" cy="1041400"/>
          </a:xfrm>
          <a:prstGeom prst="rightBrace">
            <a:avLst>
              <a:gd name="adj1" fmla="val 4381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2054895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1" grpId="0"/>
      <p:bldP spid="12" grpId="0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9CA3DAE5-FEEF-40FC-B859-AD62B49789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4" y="2241"/>
            <a:ext cx="12188465" cy="6855206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1BD7F9C1-599C-45D4-93ED-332851CCDB2A}"/>
              </a:ext>
            </a:extLst>
          </p:cNvPr>
          <p:cNvGrpSpPr/>
          <p:nvPr/>
        </p:nvGrpSpPr>
        <p:grpSpPr>
          <a:xfrm>
            <a:off x="0" y="0"/>
            <a:ext cx="12192000" cy="6879773"/>
            <a:chOff x="0" y="0"/>
            <a:chExt cx="12192000" cy="6879773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3E7F9242-B7E0-4760-B2B4-5BF1EF5DA8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167" b="13699"/>
            <a:stretch/>
          </p:blipFill>
          <p:spPr>
            <a:xfrm>
              <a:off x="2596" y="0"/>
              <a:ext cx="4993692" cy="5125673"/>
            </a:xfrm>
            <a:prstGeom prst="rect">
              <a:avLst/>
            </a:prstGeom>
          </p:spPr>
        </p:pic>
        <p:grpSp>
          <p:nvGrpSpPr>
            <p:cNvPr id="2" name="组合 1">
              <a:extLst>
                <a:ext uri="{FF2B5EF4-FFF2-40B4-BE49-F238E27FC236}">
                  <a16:creationId xmlns:a16="http://schemas.microsoft.com/office/drawing/2014/main" id="{B2CCE061-6AAB-4167-BB44-E5A48430A963}"/>
                </a:ext>
              </a:extLst>
            </p:cNvPr>
            <p:cNvGrpSpPr/>
            <p:nvPr/>
          </p:nvGrpSpPr>
          <p:grpSpPr>
            <a:xfrm>
              <a:off x="0" y="3949700"/>
              <a:ext cx="12192000" cy="2930073"/>
              <a:chOff x="0" y="3949700"/>
              <a:chExt cx="12192000" cy="2930073"/>
            </a:xfrm>
          </p:grpSpPr>
          <p:pic>
            <p:nvPicPr>
              <p:cNvPr id="8" name="图片 7">
                <a:extLst>
                  <a:ext uri="{FF2B5EF4-FFF2-40B4-BE49-F238E27FC236}">
                    <a16:creationId xmlns:a16="http://schemas.microsoft.com/office/drawing/2014/main" id="{CEE1DAD6-DC2C-4903-A770-7403CEB5758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5743"/>
              <a:stretch/>
            </p:blipFill>
            <p:spPr>
              <a:xfrm>
                <a:off x="0" y="4508499"/>
                <a:ext cx="12192000" cy="2349097"/>
              </a:xfrm>
              <a:prstGeom prst="rect">
                <a:avLst/>
              </a:prstGeom>
            </p:spPr>
          </p:pic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id="{9CD30F9D-C4FF-49E0-8B1C-C9685EE2136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7593" r="73542" b="16478"/>
              <a:stretch/>
            </p:blipFill>
            <p:spPr>
              <a:xfrm>
                <a:off x="0" y="3949700"/>
                <a:ext cx="3225799" cy="1778000"/>
              </a:xfrm>
              <a:prstGeom prst="rect">
                <a:avLst/>
              </a:prstGeom>
            </p:spPr>
          </p:pic>
          <p:pic>
            <p:nvPicPr>
              <p:cNvPr id="12" name="图片 11">
                <a:extLst>
                  <a:ext uri="{FF2B5EF4-FFF2-40B4-BE49-F238E27FC236}">
                    <a16:creationId xmlns:a16="http://schemas.microsoft.com/office/drawing/2014/main" id="{1BED36B0-EF44-4131-B98E-75E6C72DDFA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604" t="72038" r="27709" b="2033"/>
              <a:stretch/>
            </p:blipFill>
            <p:spPr>
              <a:xfrm>
                <a:off x="3975100" y="4940301"/>
                <a:ext cx="4838700" cy="1778000"/>
              </a:xfrm>
              <a:prstGeom prst="rect">
                <a:avLst/>
              </a:prstGeom>
            </p:spPr>
          </p:pic>
          <p:pic>
            <p:nvPicPr>
              <p:cNvPr id="14" name="图片 13">
                <a:extLst>
                  <a:ext uri="{FF2B5EF4-FFF2-40B4-BE49-F238E27FC236}">
                    <a16:creationId xmlns:a16="http://schemas.microsoft.com/office/drawing/2014/main" id="{F641FCD4-0FA7-4296-AE9F-5589F4FF48F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708" t="62965" r="56250" b="7773"/>
              <a:stretch/>
            </p:blipFill>
            <p:spPr>
              <a:xfrm>
                <a:off x="2768600" y="4317999"/>
                <a:ext cx="2565400" cy="2006601"/>
              </a:xfrm>
              <a:prstGeom prst="rect">
                <a:avLst/>
              </a:prstGeom>
            </p:spPr>
          </p:pic>
          <p:pic>
            <p:nvPicPr>
              <p:cNvPr id="24" name="图片 23">
                <a:extLst>
                  <a:ext uri="{FF2B5EF4-FFF2-40B4-BE49-F238E27FC236}">
                    <a16:creationId xmlns:a16="http://schemas.microsoft.com/office/drawing/2014/main" id="{3EBAD6B0-D83B-4BCB-B075-4C5F8F63AFA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BEBA8EAE-BF5A-486C-A8C5-ECC9F3942E4B}">
                    <a14:imgProps xmlns:a14="http://schemas.microsoft.com/office/drawing/2010/main">
                      <a14:imgLayer>
                        <a14:imgEffect>
                          <a14:brightnessContrast contras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3" t="56668" r="3959" b="27"/>
              <a:stretch/>
            </p:blipFill>
            <p:spPr>
              <a:xfrm>
                <a:off x="8265955" y="4657190"/>
                <a:ext cx="2055807" cy="2222583"/>
              </a:xfrm>
              <a:prstGeom prst="rect">
                <a:avLst/>
              </a:prstGeom>
            </p:spPr>
          </p:pic>
        </p:grpSp>
      </p:grpSp>
      <p:pic>
        <p:nvPicPr>
          <p:cNvPr id="22" name="图片 21">
            <a:extLst>
              <a:ext uri="{FF2B5EF4-FFF2-40B4-BE49-F238E27FC236}">
                <a16:creationId xmlns:a16="http://schemas.microsoft.com/office/drawing/2014/main" id="{41C90DF7-F4DA-4E91-9A1B-E97D725394E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9" t="46111" r="70208" b="40184"/>
          <a:stretch/>
        </p:blipFill>
        <p:spPr>
          <a:xfrm>
            <a:off x="2616200" y="3162299"/>
            <a:ext cx="1016000" cy="939801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7C7D283F-86C7-4153-B833-BA62BE65A28E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08" b="56668"/>
          <a:stretch/>
        </p:blipFill>
        <p:spPr>
          <a:xfrm>
            <a:off x="10083800" y="403"/>
            <a:ext cx="2108200" cy="2971397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96386982-3387-4642-B4FF-51C594238589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0" r="5938" b="77040"/>
          <a:stretch/>
        </p:blipFill>
        <p:spPr>
          <a:xfrm>
            <a:off x="9366249" y="253031"/>
            <a:ext cx="2108200" cy="177789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612899" y="2734767"/>
            <a:ext cx="103121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smtClean="0">
                <a:solidFill>
                  <a:srgbClr val="207A28"/>
                </a:solidFill>
                <a:latin typeface="UTM American Sans" panose="02040603050506020204" pitchFamily="18" charset="0"/>
              </a:rPr>
              <a:t>Ôn tập: </a:t>
            </a:r>
            <a:r>
              <a:rPr lang="en-US" sz="5400" smtClean="0">
                <a:solidFill>
                  <a:srgbClr val="207A28"/>
                </a:solidFill>
                <a:latin typeface="UTM American Sans" panose="02040603050506020204" pitchFamily="18" charset="0"/>
              </a:rPr>
              <a:t>Bảng </a:t>
            </a:r>
            <a:r>
              <a:rPr lang="en-US" sz="5400" smtClean="0">
                <a:solidFill>
                  <a:srgbClr val="207A28"/>
                </a:solidFill>
                <a:latin typeface="UTM American Sans" panose="02040603050506020204" pitchFamily="18" charset="0"/>
              </a:rPr>
              <a:t>đơn vị đo khối lượng</a:t>
            </a:r>
            <a:endParaRPr lang="en-US" sz="5400">
              <a:solidFill>
                <a:srgbClr val="207A28"/>
              </a:solidFill>
              <a:latin typeface="UTM American Sans" panose="020406030505060202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830954" y="1968139"/>
            <a:ext cx="16640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solidFill>
                  <a:srgbClr val="C7497F"/>
                </a:solidFill>
                <a:latin typeface="UTM Bell" panose="02040603050506020204" pitchFamily="18" charset="0"/>
              </a:rPr>
              <a:t>Toán</a:t>
            </a:r>
            <a:endParaRPr lang="en-US" sz="4400">
              <a:solidFill>
                <a:srgbClr val="C7497F"/>
              </a:solidFill>
              <a:latin typeface="UTM Bell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246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9CA3DAE5-FEEF-40FC-B859-AD62B49789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4" y="2241"/>
            <a:ext cx="12188465" cy="6855206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1BD7F9C1-599C-45D4-93ED-332851CCDB2A}"/>
              </a:ext>
            </a:extLst>
          </p:cNvPr>
          <p:cNvGrpSpPr/>
          <p:nvPr/>
        </p:nvGrpSpPr>
        <p:grpSpPr>
          <a:xfrm>
            <a:off x="0" y="0"/>
            <a:ext cx="12192000" cy="6879773"/>
            <a:chOff x="0" y="0"/>
            <a:chExt cx="12192000" cy="6879773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3E7F9242-B7E0-4760-B2B4-5BF1EF5DA8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167" b="13699"/>
            <a:stretch/>
          </p:blipFill>
          <p:spPr>
            <a:xfrm>
              <a:off x="2596" y="0"/>
              <a:ext cx="4993692" cy="5125673"/>
            </a:xfrm>
            <a:prstGeom prst="rect">
              <a:avLst/>
            </a:prstGeom>
          </p:spPr>
        </p:pic>
        <p:grpSp>
          <p:nvGrpSpPr>
            <p:cNvPr id="2" name="组合 1">
              <a:extLst>
                <a:ext uri="{FF2B5EF4-FFF2-40B4-BE49-F238E27FC236}">
                  <a16:creationId xmlns:a16="http://schemas.microsoft.com/office/drawing/2014/main" id="{B2CCE061-6AAB-4167-BB44-E5A48430A963}"/>
                </a:ext>
              </a:extLst>
            </p:cNvPr>
            <p:cNvGrpSpPr/>
            <p:nvPr/>
          </p:nvGrpSpPr>
          <p:grpSpPr>
            <a:xfrm>
              <a:off x="0" y="3949700"/>
              <a:ext cx="12192000" cy="2930073"/>
              <a:chOff x="0" y="3949700"/>
              <a:chExt cx="12192000" cy="2930073"/>
            </a:xfrm>
          </p:grpSpPr>
          <p:pic>
            <p:nvPicPr>
              <p:cNvPr id="8" name="图片 7">
                <a:extLst>
                  <a:ext uri="{FF2B5EF4-FFF2-40B4-BE49-F238E27FC236}">
                    <a16:creationId xmlns:a16="http://schemas.microsoft.com/office/drawing/2014/main" id="{CEE1DAD6-DC2C-4903-A770-7403CEB5758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5743"/>
              <a:stretch/>
            </p:blipFill>
            <p:spPr>
              <a:xfrm>
                <a:off x="0" y="4508499"/>
                <a:ext cx="12192000" cy="2349097"/>
              </a:xfrm>
              <a:prstGeom prst="rect">
                <a:avLst/>
              </a:prstGeom>
            </p:spPr>
          </p:pic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id="{9CD30F9D-C4FF-49E0-8B1C-C9685EE2136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7593" r="73542" b="16478"/>
              <a:stretch/>
            </p:blipFill>
            <p:spPr>
              <a:xfrm>
                <a:off x="0" y="3949700"/>
                <a:ext cx="3225799" cy="1778000"/>
              </a:xfrm>
              <a:prstGeom prst="rect">
                <a:avLst/>
              </a:prstGeom>
            </p:spPr>
          </p:pic>
          <p:pic>
            <p:nvPicPr>
              <p:cNvPr id="12" name="图片 11">
                <a:extLst>
                  <a:ext uri="{FF2B5EF4-FFF2-40B4-BE49-F238E27FC236}">
                    <a16:creationId xmlns:a16="http://schemas.microsoft.com/office/drawing/2014/main" id="{1BED36B0-EF44-4131-B98E-75E6C72DDFA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604" t="72038" r="27709" b="2033"/>
              <a:stretch/>
            </p:blipFill>
            <p:spPr>
              <a:xfrm>
                <a:off x="3975100" y="4940301"/>
                <a:ext cx="4838700" cy="1778000"/>
              </a:xfrm>
              <a:prstGeom prst="rect">
                <a:avLst/>
              </a:prstGeom>
            </p:spPr>
          </p:pic>
          <p:pic>
            <p:nvPicPr>
              <p:cNvPr id="14" name="图片 13">
                <a:extLst>
                  <a:ext uri="{FF2B5EF4-FFF2-40B4-BE49-F238E27FC236}">
                    <a16:creationId xmlns:a16="http://schemas.microsoft.com/office/drawing/2014/main" id="{F641FCD4-0FA7-4296-AE9F-5589F4FF48F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708" t="62965" r="56250" b="7773"/>
              <a:stretch/>
            </p:blipFill>
            <p:spPr>
              <a:xfrm>
                <a:off x="2768600" y="4317999"/>
                <a:ext cx="2565400" cy="2006601"/>
              </a:xfrm>
              <a:prstGeom prst="rect">
                <a:avLst/>
              </a:prstGeom>
            </p:spPr>
          </p:pic>
          <p:pic>
            <p:nvPicPr>
              <p:cNvPr id="24" name="图片 23">
                <a:extLst>
                  <a:ext uri="{FF2B5EF4-FFF2-40B4-BE49-F238E27FC236}">
                    <a16:creationId xmlns:a16="http://schemas.microsoft.com/office/drawing/2014/main" id="{3EBAD6B0-D83B-4BCB-B075-4C5F8F63AFA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BEBA8EAE-BF5A-486C-A8C5-ECC9F3942E4B}">
                    <a14:imgProps xmlns:a14="http://schemas.microsoft.com/office/drawing/2010/main">
                      <a14:imgLayer>
                        <a14:imgEffect>
                          <a14:brightnessContrast contras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3" t="56668" r="3959" b="27"/>
              <a:stretch/>
            </p:blipFill>
            <p:spPr>
              <a:xfrm>
                <a:off x="8265955" y="4657190"/>
                <a:ext cx="2055807" cy="2222583"/>
              </a:xfrm>
              <a:prstGeom prst="rect">
                <a:avLst/>
              </a:prstGeom>
            </p:spPr>
          </p:pic>
        </p:grpSp>
      </p:grpSp>
      <p:pic>
        <p:nvPicPr>
          <p:cNvPr id="22" name="图片 21">
            <a:extLst>
              <a:ext uri="{FF2B5EF4-FFF2-40B4-BE49-F238E27FC236}">
                <a16:creationId xmlns:a16="http://schemas.microsoft.com/office/drawing/2014/main" id="{41C90DF7-F4DA-4E91-9A1B-E97D725394E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9" t="46111" r="70208" b="40184"/>
          <a:stretch/>
        </p:blipFill>
        <p:spPr>
          <a:xfrm>
            <a:off x="2616200" y="3162299"/>
            <a:ext cx="1016000" cy="939801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7C7D283F-86C7-4153-B833-BA62BE65A28E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08" b="56668"/>
          <a:stretch/>
        </p:blipFill>
        <p:spPr>
          <a:xfrm>
            <a:off x="10083800" y="403"/>
            <a:ext cx="2108200" cy="2971397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96386982-3387-4642-B4FF-51C594238589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0" r="5938" b="77040"/>
          <a:stretch/>
        </p:blipFill>
        <p:spPr>
          <a:xfrm>
            <a:off x="9366249" y="253031"/>
            <a:ext cx="2108200" cy="177789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210196" y="2626320"/>
            <a:ext cx="103121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smtClean="0">
                <a:solidFill>
                  <a:srgbClr val="207A28"/>
                </a:solidFill>
                <a:latin typeface="UTM American Sans" panose="02040603050506020204" pitchFamily="18" charset="0"/>
              </a:rPr>
              <a:t>Tạm biệt các em</a:t>
            </a:r>
            <a:endParaRPr lang="en-US" sz="5400">
              <a:solidFill>
                <a:srgbClr val="207A28"/>
              </a:solidFill>
              <a:latin typeface="UTM American San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680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C34DC02-8F5A-4387-A402-81F0491560F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49" r="174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hlinkClick r:id="rId5" action="ppaction://hlinksldjump"/>
            <a:extLst>
              <a:ext uri="{FF2B5EF4-FFF2-40B4-BE49-F238E27FC236}">
                <a16:creationId xmlns:a16="http://schemas.microsoft.com/office/drawing/2014/main" id="{82302DE1-6E90-4ED0-8047-37E0967E1BA8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523" y="3158151"/>
            <a:ext cx="504733" cy="1084862"/>
          </a:xfrm>
          <a:prstGeom prst="rect">
            <a:avLst/>
          </a:prstGeom>
        </p:spPr>
      </p:pic>
      <p:pic>
        <p:nvPicPr>
          <p:cNvPr id="6" name="Picture 5">
            <a:hlinkClick r:id="rId7" action="ppaction://hlinksldjump"/>
            <a:extLst>
              <a:ext uri="{FF2B5EF4-FFF2-40B4-BE49-F238E27FC236}">
                <a16:creationId xmlns:a16="http://schemas.microsoft.com/office/drawing/2014/main" id="{01EC0DFE-EB6B-48BB-8247-55343FD23501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4524">
            <a:off x="7818692" y="3965784"/>
            <a:ext cx="1193288" cy="572573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BDA4F7C9-4890-4555-8F10-C88E52B40209}"/>
              </a:ext>
            </a:extLst>
          </p:cNvPr>
          <p:cNvGrpSpPr/>
          <p:nvPr/>
        </p:nvGrpSpPr>
        <p:grpSpPr>
          <a:xfrm>
            <a:off x="2381132" y="1790700"/>
            <a:ext cx="5067418" cy="4933950"/>
            <a:chOff x="2882608" y="1844528"/>
            <a:chExt cx="5918000" cy="6167179"/>
          </a:xfrm>
        </p:grpSpPr>
        <p:pic>
          <p:nvPicPr>
            <p:cNvPr id="10" name="Picture 7">
              <a:extLst>
                <a:ext uri="{FF2B5EF4-FFF2-40B4-BE49-F238E27FC236}">
                  <a16:creationId xmlns:a16="http://schemas.microsoft.com/office/drawing/2014/main" id="{8EBB2ECD-4322-429B-AD0B-BCABD68EA13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2882608" y="1844528"/>
              <a:ext cx="3737940" cy="5750676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1F8282A-592F-41C9-B6FA-952AEC753B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6088832" y="5299931"/>
              <a:ext cx="2711776" cy="2711776"/>
            </a:xfrm>
            <a:prstGeom prst="rect">
              <a:avLst/>
            </a:prstGeom>
          </p:spPr>
        </p:pic>
      </p:grpSp>
      <p:pic>
        <p:nvPicPr>
          <p:cNvPr id="12" name="CẤM BUÔN BÁN, CẤM REUP" descr="Káº¿t quáº£ hÃ¬nh áº£nh cho win text gif">
            <a:extLst>
              <a:ext uri="{FF2B5EF4-FFF2-40B4-BE49-F238E27FC236}">
                <a16:creationId xmlns:a16="http://schemas.microsoft.com/office/drawing/2014/main" id="{BFF0C9C5-774F-4D4E-8387-5485867B0DA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4794" y="846718"/>
            <a:ext cx="5392566" cy="5392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hlinkClick r:id="rId18" action="ppaction://hlinksldjump"/>
          </p:cNvPr>
          <p:cNvSpPr/>
          <p:nvPr/>
        </p:nvSpPr>
        <p:spPr>
          <a:xfrm>
            <a:off x="11353800" y="6391434"/>
            <a:ext cx="838200" cy="4665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t>Next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30857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">
                                      <p:cBhvr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6942E-16 1.48148E-6 L 1.76942E-16 0.00023 C -0.00299 0.00208 -0.00573 0.00463 -0.00872 0.00671 C -0.01016 0.00787 -0.01172 0.00879 -0.01341 0.00949 C -0.0151 0.01065 -0.01706 0.01111 -0.01888 0.01227 C -0.02357 0.01574 -0.02799 0.02037 -0.03294 0.02338 C -0.03945 0.02754 -0.04427 0.02778 -0.05091 0.02893 C -0.05638 0.02847 -0.06185 0.0287 -0.06732 0.02754 C -0.06914 0.02731 -0.07083 0.02569 -0.07279 0.02477 C -0.07409 0.0243 -0.07539 0.02384 -0.07669 0.02338 C -0.08828 0.02754 -0.08099 0.02384 -0.09232 0.0331 C -0.09401 0.03472 -0.09609 0.03542 -0.09779 0.03727 C -0.11198 0.05324 -0.09753 0.04074 -0.11185 0.05949 C -0.11289 0.06088 -0.11406 0.06204 -0.11497 0.06366 C -0.11562 0.06504 -0.11602 0.06667 -0.11654 0.06782 C -0.11732 0.06991 -0.1181 0.07153 -0.11888 0.07338 C -0.1194 0.07477 -0.11979 0.07639 -0.12044 0.07754 C -0.12109 0.07893 -0.12201 0.0794 -0.12279 0.08032 C -0.12305 0.08171 -0.12305 0.08356 -0.12357 0.08449 C -0.12409 0.08588 -0.12513 0.08634 -0.12591 0.08727 C -0.12669 0.08866 -0.12734 0.09028 -0.12826 0.09143 C -0.12917 0.09305 -0.13034 0.09421 -0.13138 0.0956 C -0.13294 0.09838 -0.13437 0.10162 -0.13607 0.10393 C -0.13724 0.10579 -0.1388 0.10648 -0.13997 0.1081 C -0.14271 0.1125 -0.14518 0.11736 -0.14779 0.12199 C -0.15612 0.13704 -0.14271 0.1125 -0.15247 0.1331 C -0.15404 0.1368 -0.15794 0.14282 -0.15794 0.14305 C -0.1582 0.14514 -0.1582 0.14768 -0.15872 0.14977 C -0.15951 0.1537 -0.16185 0.16088 -0.16185 0.16111 C -0.16159 0.17384 -0.16055 0.1868 -0.16107 0.19977 C -0.16107 0.20208 -0.16211 0.20486 -0.16341 0.20532 C -0.16432 0.20579 -0.16536 0.20278 -0.16497 0.20116 C -0.16445 0.19954 -0.16289 0.20023 -0.16185 0.19977 " pathEditMode="relative" rAng="0" ptsTypes="AAAAAAAAAAAAAAAAAAAAAAAAAAAAAAA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55" y="1025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52 0.03403 L -0.02252 0.03403 C -0.06315 0.07153 -0.02942 0.04213 -0.0483 0.05625 C -0.05442 0.06065 -0.06627 0.07014 -0.06627 0.07014 C -0.07148 0.06922 -0.07682 0.06875 -0.0819 0.06736 C -0.08958 0.06528 -0.08411 0.06528 -0.08893 0.06181 C -0.08997 0.06088 -0.09101 0.06088 -0.09205 0.06042 C -0.09544 0.06088 -0.09895 0.06111 -0.10221 0.06181 C -0.1039 0.06204 -0.10533 0.06273 -0.1069 0.0632 C -0.1108 0.06366 -0.11471 0.06412 -0.11861 0.06459 C -0.12044 0.06551 -0.12226 0.06667 -0.12408 0.06736 C -0.12773 0.06852 -0.13502 0.07014 -0.13502 0.07014 C -0.13658 0.07107 -0.13815 0.07199 -0.13971 0.07292 C -0.14205 0.07385 -0.14453 0.07431 -0.14674 0.0757 C -0.14765 0.07616 -0.14843 0.07732 -0.14908 0.07848 C -0.15052 0.0801 -0.15169 0.08218 -0.15299 0.08403 C -0.15507 0.08635 -0.15924 0.09098 -0.15924 0.09098 C -0.15976 0.09236 -0.16015 0.09375 -0.1608 0.09514 C -0.16184 0.09676 -0.16315 0.09746 -0.16393 0.09931 C -0.16562 0.10301 -0.16588 0.10857 -0.16783 0.11181 C -0.16966 0.11412 -0.17617 0.11806 -0.17955 0.12014 C -0.18111 0.12246 -0.18268 0.12477 -0.18424 0.12709 C -0.18502 0.12801 -0.18593 0.12848 -0.18658 0.12986 C -0.18763 0.13148 -0.18828 0.13334 -0.18893 0.13542 C -0.18997 0.13773 -0.19244 0.14468 -0.19283 0.14653 C -0.19388 0.15 -0.1944 0.15394 -0.19518 0.15764 C -0.1957 0.15949 -0.19635 0.16111 -0.19674 0.1632 C -0.20078 0.17894 -0.19609 0.16181 -0.19986 0.1757 C -0.1996 0.17894 -0.19947 0.18218 -0.19908 0.18542 C -0.19895 0.18681 -0.19856 0.18797 -0.1983 0.18959 C -0.19752 0.19561 -0.19765 0.19885 -0.19596 0.20486 C -0.19544 0.20672 -0.19505 0.20857 -0.1944 0.21042 C -0.19401 0.21181 -0.19283 0.21459 -0.19283 0.21459 " pathEditMode="relative" ptsTypes="AAAAAAAAAAAAAAAAAAAAAAAAAAAAAAAAA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D71EEEB-A610-4E2E-80AE-F04C3760DB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41" b="114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F823996-3D8A-4A65-A82A-74B54FEC06B1}"/>
              </a:ext>
            </a:extLst>
          </p:cNvPr>
          <p:cNvSpPr/>
          <p:nvPr/>
        </p:nvSpPr>
        <p:spPr>
          <a:xfrm>
            <a:off x="1695450" y="723900"/>
            <a:ext cx="9163050" cy="15621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Viết</a:t>
            </a:r>
            <a:r>
              <a:rPr kumimoji="0" lang="en-US" sz="2400" b="1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số thích hợp vào chỗ trống: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baseline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2m34cm </a:t>
            </a:r>
            <a:r>
              <a:rPr lang="en-US" sz="2400" b="1" baseline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… cm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C9712AD-A2A1-4EA7-A8E9-138340AAA5CE}"/>
              </a:ext>
            </a:extLst>
          </p:cNvPr>
          <p:cNvSpPr/>
          <p:nvPr/>
        </p:nvSpPr>
        <p:spPr>
          <a:xfrm>
            <a:off x="3105150" y="2581275"/>
            <a:ext cx="6810375" cy="847725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trả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lời: </a:t>
            </a:r>
            <a:r>
              <a:rPr lang="en-US" sz="24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2m34cm </a:t>
            </a:r>
            <a:r>
              <a:rPr lang="en-US" sz="24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</a:t>
            </a:r>
            <a:r>
              <a:rPr lang="en-US" sz="24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234 </a:t>
            </a:r>
            <a:r>
              <a:rPr lang="en-US" sz="24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hlinkClick r:id="rId4" action="ppaction://hlinksldjump"/>
            <a:extLst>
              <a:ext uri="{FF2B5EF4-FFF2-40B4-BE49-F238E27FC236}">
                <a16:creationId xmlns:a16="http://schemas.microsoft.com/office/drawing/2014/main" id="{2924B275-A0E4-49C0-9D61-0298C0E8D41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4" t="13056" r="2916" b="2362"/>
          <a:stretch/>
        </p:blipFill>
        <p:spPr>
          <a:xfrm rot="20986584">
            <a:off x="178286" y="2863775"/>
            <a:ext cx="2219325" cy="2422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467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71EEEB-A610-4E2E-80AE-F04C3760DB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41" b="114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F823996-3D8A-4A65-A82A-74B54FEC06B1}"/>
              </a:ext>
            </a:extLst>
          </p:cNvPr>
          <p:cNvSpPr/>
          <p:nvPr/>
        </p:nvSpPr>
        <p:spPr>
          <a:xfrm>
            <a:off x="1695450" y="723900"/>
            <a:ext cx="9163050" cy="15621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2:</a:t>
            </a:r>
            <a:r>
              <a:rPr kumimoji="0" lang="en-US" sz="2400" b="1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Hãy nêu bảng đơn vị đo khối lượng?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C9712AD-A2A1-4EA7-A8E9-138340AAA5CE}"/>
              </a:ext>
            </a:extLst>
          </p:cNvPr>
          <p:cNvSpPr/>
          <p:nvPr/>
        </p:nvSpPr>
        <p:spPr>
          <a:xfrm>
            <a:off x="3105150" y="2581275"/>
            <a:ext cx="6810375" cy="847725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trả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r>
              <a:rPr kumimoji="0" lang="en-US" sz="2400" b="1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tấn  tạ  yến  kg  hg  dag  g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hlinkClick r:id="rId4" action="ppaction://hlinksldjump"/>
            <a:extLst>
              <a:ext uri="{FF2B5EF4-FFF2-40B4-BE49-F238E27FC236}">
                <a16:creationId xmlns:a16="http://schemas.microsoft.com/office/drawing/2014/main" id="{C9586FF7-0B46-4513-80B2-890093A21BD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4" t="13056" r="2916" b="2362"/>
          <a:stretch/>
        </p:blipFill>
        <p:spPr>
          <a:xfrm rot="20986584">
            <a:off x="178286" y="2863775"/>
            <a:ext cx="2219325" cy="2422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9313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CA3DAE5-FEEF-40FC-B859-AD62B49789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5" y="-22177"/>
            <a:ext cx="12188465" cy="6855206"/>
          </a:xfrm>
          <a:prstGeom prst="rect">
            <a:avLst/>
          </a:prstGeom>
        </p:spPr>
      </p:pic>
      <p:grpSp>
        <p:nvGrpSpPr>
          <p:cNvPr id="5" name="组合 22">
            <a:extLst>
              <a:ext uri="{FF2B5EF4-FFF2-40B4-BE49-F238E27FC236}">
                <a16:creationId xmlns:a16="http://schemas.microsoft.com/office/drawing/2014/main" id="{264E3366-2282-4E6D-A8A9-9DE460BBC00F}"/>
              </a:ext>
            </a:extLst>
          </p:cNvPr>
          <p:cNvGrpSpPr/>
          <p:nvPr/>
        </p:nvGrpSpPr>
        <p:grpSpPr>
          <a:xfrm>
            <a:off x="0" y="0"/>
            <a:ext cx="12192000" cy="6879773"/>
            <a:chOff x="0" y="0"/>
            <a:chExt cx="12192000" cy="6879773"/>
          </a:xfrm>
        </p:grpSpPr>
        <p:pic>
          <p:nvPicPr>
            <p:cNvPr id="6" name="图片 29">
              <a:extLst>
                <a:ext uri="{FF2B5EF4-FFF2-40B4-BE49-F238E27FC236}">
                  <a16:creationId xmlns:a16="http://schemas.microsoft.com/office/drawing/2014/main" id="{DDA8AAFE-55B7-446A-826B-518238173A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167" b="13699"/>
            <a:stretch/>
          </p:blipFill>
          <p:spPr>
            <a:xfrm>
              <a:off x="2596" y="0"/>
              <a:ext cx="4993692" cy="5125673"/>
            </a:xfrm>
            <a:prstGeom prst="rect">
              <a:avLst/>
            </a:prstGeom>
          </p:spPr>
        </p:pic>
        <p:grpSp>
          <p:nvGrpSpPr>
            <p:cNvPr id="7" name="组合 30">
              <a:extLst>
                <a:ext uri="{FF2B5EF4-FFF2-40B4-BE49-F238E27FC236}">
                  <a16:creationId xmlns:a16="http://schemas.microsoft.com/office/drawing/2014/main" id="{A821BC20-617D-47D6-87BC-149D077BD053}"/>
                </a:ext>
              </a:extLst>
            </p:cNvPr>
            <p:cNvGrpSpPr/>
            <p:nvPr/>
          </p:nvGrpSpPr>
          <p:grpSpPr>
            <a:xfrm>
              <a:off x="0" y="3949700"/>
              <a:ext cx="12192000" cy="2930073"/>
              <a:chOff x="0" y="3949700"/>
              <a:chExt cx="12192000" cy="2930073"/>
            </a:xfrm>
          </p:grpSpPr>
          <p:pic>
            <p:nvPicPr>
              <p:cNvPr id="8" name="图片 31">
                <a:extLst>
                  <a:ext uri="{FF2B5EF4-FFF2-40B4-BE49-F238E27FC236}">
                    <a16:creationId xmlns:a16="http://schemas.microsoft.com/office/drawing/2014/main" id="{53F48065-06AC-4D2F-9D9E-A1177398824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5743"/>
              <a:stretch/>
            </p:blipFill>
            <p:spPr>
              <a:xfrm>
                <a:off x="0" y="4508499"/>
                <a:ext cx="12192000" cy="2349097"/>
              </a:xfrm>
              <a:prstGeom prst="rect">
                <a:avLst/>
              </a:prstGeom>
            </p:spPr>
          </p:pic>
          <p:pic>
            <p:nvPicPr>
              <p:cNvPr id="9" name="图片 32">
                <a:extLst>
                  <a:ext uri="{FF2B5EF4-FFF2-40B4-BE49-F238E27FC236}">
                    <a16:creationId xmlns:a16="http://schemas.microsoft.com/office/drawing/2014/main" id="{FA081AE0-3AF5-40D0-86B5-5C8778AF1AC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7593" r="73542" b="16478"/>
              <a:stretch/>
            </p:blipFill>
            <p:spPr>
              <a:xfrm>
                <a:off x="0" y="3949700"/>
                <a:ext cx="3225799" cy="1778000"/>
              </a:xfrm>
              <a:prstGeom prst="rect">
                <a:avLst/>
              </a:prstGeom>
            </p:spPr>
          </p:pic>
          <p:pic>
            <p:nvPicPr>
              <p:cNvPr id="10" name="图片 33">
                <a:extLst>
                  <a:ext uri="{FF2B5EF4-FFF2-40B4-BE49-F238E27FC236}">
                    <a16:creationId xmlns:a16="http://schemas.microsoft.com/office/drawing/2014/main" id="{63B1AF3F-115E-4846-9F0D-9CAF1892CA0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604" t="72038" r="27709" b="2033"/>
              <a:stretch/>
            </p:blipFill>
            <p:spPr>
              <a:xfrm>
                <a:off x="3975100" y="4940301"/>
                <a:ext cx="4838700" cy="1778000"/>
              </a:xfrm>
              <a:prstGeom prst="rect">
                <a:avLst/>
              </a:prstGeom>
            </p:spPr>
          </p:pic>
          <p:pic>
            <p:nvPicPr>
              <p:cNvPr id="11" name="图片 34">
                <a:extLst>
                  <a:ext uri="{FF2B5EF4-FFF2-40B4-BE49-F238E27FC236}">
                    <a16:creationId xmlns:a16="http://schemas.microsoft.com/office/drawing/2014/main" id="{53943B32-DA9C-4884-A668-0463CAD7AF7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708" t="62965" r="56250" b="7773"/>
              <a:stretch/>
            </p:blipFill>
            <p:spPr>
              <a:xfrm>
                <a:off x="2768600" y="4317999"/>
                <a:ext cx="2565400" cy="2006601"/>
              </a:xfrm>
              <a:prstGeom prst="rect">
                <a:avLst/>
              </a:prstGeom>
            </p:spPr>
          </p:pic>
          <p:pic>
            <p:nvPicPr>
              <p:cNvPr id="12" name="图片 35">
                <a:extLst>
                  <a:ext uri="{FF2B5EF4-FFF2-40B4-BE49-F238E27FC236}">
                    <a16:creationId xmlns:a16="http://schemas.microsoft.com/office/drawing/2014/main" id="{DBF28572-004C-4998-90F3-27D0118B09C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BEBA8EAE-BF5A-486C-A8C5-ECC9F3942E4B}">
                    <a14:imgProps xmlns:a14="http://schemas.microsoft.com/office/drawing/2010/main">
                      <a14:imgLayer>
                        <a14:imgEffect>
                          <a14:brightnessContrast contras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3" t="56668" r="3959" b="27"/>
              <a:stretch/>
            </p:blipFill>
            <p:spPr>
              <a:xfrm>
                <a:off x="8265955" y="4657190"/>
                <a:ext cx="2055807" cy="2222583"/>
              </a:xfrm>
              <a:prstGeom prst="rect">
                <a:avLst/>
              </a:prstGeom>
            </p:spPr>
          </p:pic>
        </p:grpSp>
      </p:grpSp>
      <p:pic>
        <p:nvPicPr>
          <p:cNvPr id="13" name="图片 36">
            <a:extLst>
              <a:ext uri="{FF2B5EF4-FFF2-40B4-BE49-F238E27FC236}">
                <a16:creationId xmlns:a16="http://schemas.microsoft.com/office/drawing/2014/main" id="{B6E397E0-7F31-4EF8-A87D-4E262204F07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9" t="46111" r="70208" b="40184"/>
          <a:stretch/>
        </p:blipFill>
        <p:spPr>
          <a:xfrm>
            <a:off x="4488288" y="601014"/>
            <a:ext cx="1016000" cy="939801"/>
          </a:xfrm>
          <a:prstGeom prst="rect">
            <a:avLst/>
          </a:prstGeom>
        </p:spPr>
      </p:pic>
      <p:pic>
        <p:nvPicPr>
          <p:cNvPr id="14" name="图片 37">
            <a:extLst>
              <a:ext uri="{FF2B5EF4-FFF2-40B4-BE49-F238E27FC236}">
                <a16:creationId xmlns:a16="http://schemas.microsoft.com/office/drawing/2014/main" id="{19CED50E-7AC4-4012-BA2F-B780DF27B264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08" b="56668"/>
          <a:stretch/>
        </p:blipFill>
        <p:spPr>
          <a:xfrm>
            <a:off x="10083800" y="403"/>
            <a:ext cx="2108200" cy="2971397"/>
          </a:xfrm>
          <a:prstGeom prst="rect">
            <a:avLst/>
          </a:prstGeom>
        </p:spPr>
      </p:pic>
      <p:pic>
        <p:nvPicPr>
          <p:cNvPr id="15" name="图片 38">
            <a:extLst>
              <a:ext uri="{FF2B5EF4-FFF2-40B4-BE49-F238E27FC236}">
                <a16:creationId xmlns:a16="http://schemas.microsoft.com/office/drawing/2014/main" id="{749715A1-2B7F-4636-8A38-FB222CAF537D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0" r="5938" b="77040"/>
          <a:stretch/>
        </p:blipFill>
        <p:spPr>
          <a:xfrm>
            <a:off x="9366249" y="253031"/>
            <a:ext cx="2108200" cy="177789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612899" y="2734767"/>
            <a:ext cx="103121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smtClean="0">
                <a:solidFill>
                  <a:srgbClr val="207A28"/>
                </a:solidFill>
                <a:latin typeface="UTM American Sans" panose="02040603050506020204" pitchFamily="18" charset="0"/>
              </a:rPr>
              <a:t>Ôn tập: </a:t>
            </a:r>
            <a:r>
              <a:rPr lang="en-US" sz="5400" smtClean="0">
                <a:solidFill>
                  <a:srgbClr val="207A28"/>
                </a:solidFill>
                <a:latin typeface="UTM American Sans" panose="02040603050506020204" pitchFamily="18" charset="0"/>
              </a:rPr>
              <a:t>Bảng </a:t>
            </a:r>
            <a:r>
              <a:rPr lang="en-US" sz="5400" smtClean="0">
                <a:solidFill>
                  <a:srgbClr val="207A28"/>
                </a:solidFill>
                <a:latin typeface="UTM American Sans" panose="02040603050506020204" pitchFamily="18" charset="0"/>
              </a:rPr>
              <a:t>đơn vị đo khối lượng</a:t>
            </a:r>
            <a:endParaRPr lang="en-US" sz="5400">
              <a:solidFill>
                <a:srgbClr val="207A28"/>
              </a:solidFill>
              <a:latin typeface="UTM American Sans" panose="020406030505060202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30954" y="1968139"/>
            <a:ext cx="16640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solidFill>
                  <a:srgbClr val="C7497F"/>
                </a:solidFill>
                <a:latin typeface="UTM Bell" panose="02040603050506020204" pitchFamily="18" charset="0"/>
              </a:rPr>
              <a:t>Toán</a:t>
            </a:r>
            <a:endParaRPr lang="en-US" sz="4400">
              <a:solidFill>
                <a:srgbClr val="C7497F"/>
              </a:solidFill>
              <a:latin typeface="UTM Bell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6593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9CA3DAE5-FEEF-40FC-B859-AD62B49789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34" y="2241"/>
            <a:ext cx="12188465" cy="6855206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2DDF8905-00D5-4B4C-84DC-EAE5FC8CD708}"/>
              </a:ext>
            </a:extLst>
          </p:cNvPr>
          <p:cNvGrpSpPr/>
          <p:nvPr/>
        </p:nvGrpSpPr>
        <p:grpSpPr>
          <a:xfrm>
            <a:off x="4638234" y="1405795"/>
            <a:ext cx="6285093" cy="1590850"/>
            <a:chOff x="8105234" y="2875628"/>
            <a:chExt cx="2880119" cy="733857"/>
          </a:xfrm>
        </p:grpSpPr>
        <p:sp>
          <p:nvSpPr>
            <p:cNvPr id="28" name="任意多边形 95">
              <a:extLst>
                <a:ext uri="{FF2B5EF4-FFF2-40B4-BE49-F238E27FC236}">
                  <a16:creationId xmlns:a16="http://schemas.microsoft.com/office/drawing/2014/main" id="{8044AEEB-A656-40D6-ACFF-3BC692E7ACD1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8269020" y="2990493"/>
              <a:ext cx="2716333" cy="544542"/>
            </a:xfrm>
            <a:custGeom>
              <a:avLst/>
              <a:gdLst>
                <a:gd name="connsiteX0" fmla="*/ 184972 w 2026745"/>
                <a:gd name="connsiteY0" fmla="*/ 0 h 406076"/>
                <a:gd name="connsiteX1" fmla="*/ 1841773 w 2026745"/>
                <a:gd name="connsiteY1" fmla="*/ 0 h 406076"/>
                <a:gd name="connsiteX2" fmla="*/ 2026745 w 2026745"/>
                <a:gd name="connsiteY2" fmla="*/ 184972 h 406076"/>
                <a:gd name="connsiteX3" fmla="*/ 2026745 w 2026745"/>
                <a:gd name="connsiteY3" fmla="*/ 221104 h 406076"/>
                <a:gd name="connsiteX4" fmla="*/ 1841773 w 2026745"/>
                <a:gd name="connsiteY4" fmla="*/ 406076 h 406076"/>
                <a:gd name="connsiteX5" fmla="*/ 184972 w 2026745"/>
                <a:gd name="connsiteY5" fmla="*/ 406076 h 406076"/>
                <a:gd name="connsiteX6" fmla="*/ 0 w 2026745"/>
                <a:gd name="connsiteY6" fmla="*/ 221104 h 406076"/>
                <a:gd name="connsiteX7" fmla="*/ 0 w 2026745"/>
                <a:gd name="connsiteY7" fmla="*/ 184972 h 406076"/>
                <a:gd name="connsiteX8" fmla="*/ 184972 w 2026745"/>
                <a:gd name="connsiteY8" fmla="*/ 0 h 406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6745" h="406076">
                  <a:moveTo>
                    <a:pt x="184972" y="0"/>
                  </a:moveTo>
                  <a:lnTo>
                    <a:pt x="1841773" y="0"/>
                  </a:lnTo>
                  <a:cubicBezTo>
                    <a:pt x="1943930" y="0"/>
                    <a:pt x="2026745" y="82815"/>
                    <a:pt x="2026745" y="184972"/>
                  </a:cubicBezTo>
                  <a:lnTo>
                    <a:pt x="2026745" y="221104"/>
                  </a:lnTo>
                  <a:cubicBezTo>
                    <a:pt x="2026745" y="323261"/>
                    <a:pt x="1943930" y="406076"/>
                    <a:pt x="1841773" y="406076"/>
                  </a:cubicBezTo>
                  <a:lnTo>
                    <a:pt x="184972" y="406076"/>
                  </a:lnTo>
                  <a:cubicBezTo>
                    <a:pt x="82815" y="406076"/>
                    <a:pt x="0" y="323261"/>
                    <a:pt x="0" y="221104"/>
                  </a:cubicBezTo>
                  <a:lnTo>
                    <a:pt x="0" y="184972"/>
                  </a:lnTo>
                  <a:cubicBezTo>
                    <a:pt x="0" y="82815"/>
                    <a:pt x="82815" y="0"/>
                    <a:pt x="184972" y="0"/>
                  </a:cubicBezTo>
                  <a:close/>
                </a:path>
              </a:pathLst>
            </a:custGeom>
            <a:solidFill>
              <a:srgbClr val="FFFFFF"/>
            </a:solidFill>
            <a:ln w="41275">
              <a:solidFill>
                <a:srgbClr val="EECE55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88000" anchor="ctr">
              <a:normAutofit/>
            </a:bodyPr>
            <a:lstStyle/>
            <a:p>
              <a:pPr algn="ctr">
                <a:defRPr/>
              </a:pPr>
              <a:endParaRPr lang="zh-CN" altLang="en-US" sz="1600" dirty="0">
                <a:solidFill>
                  <a:srgbClr val="43434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椭圆 28">
              <a:extLst>
                <a:ext uri="{FF2B5EF4-FFF2-40B4-BE49-F238E27FC236}">
                  <a16:creationId xmlns:a16="http://schemas.microsoft.com/office/drawing/2014/main" id="{6F5A7280-73BD-47DE-AA03-E1C4985D7E3E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8105234" y="2875628"/>
              <a:ext cx="733856" cy="733857"/>
            </a:xfrm>
            <a:prstGeom prst="ellipse">
              <a:avLst/>
            </a:prstGeom>
            <a:solidFill>
              <a:srgbClr val="EECE55"/>
            </a:solidFill>
            <a:ln w="44450">
              <a:solidFill>
                <a:srgbClr val="FFFFFF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zh-CN" sz="2400">
                  <a:solidFill>
                    <a:srgbClr val="FFFFFF"/>
                  </a:solidFill>
                  <a:latin typeface="微软雅黑" panose="020B0503020204020204" pitchFamily="34" charset="-122"/>
                </a:rPr>
                <a:t>1</a:t>
              </a:r>
              <a:endParaRPr lang="zh-CN" altLang="en-US" sz="2400">
                <a:solidFill>
                  <a:srgbClr val="FFFFFF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7389C608-88C3-4A75-8218-4392FD6E9AB1}"/>
              </a:ext>
            </a:extLst>
          </p:cNvPr>
          <p:cNvGrpSpPr/>
          <p:nvPr/>
        </p:nvGrpSpPr>
        <p:grpSpPr>
          <a:xfrm>
            <a:off x="4589233" y="3158670"/>
            <a:ext cx="6627407" cy="1697630"/>
            <a:chOff x="8105234" y="4011511"/>
            <a:chExt cx="2880119" cy="735983"/>
          </a:xfrm>
        </p:grpSpPr>
        <p:sp>
          <p:nvSpPr>
            <p:cNvPr id="30" name="任意多边形 96">
              <a:extLst>
                <a:ext uri="{FF2B5EF4-FFF2-40B4-BE49-F238E27FC236}">
                  <a16:creationId xmlns:a16="http://schemas.microsoft.com/office/drawing/2014/main" id="{FD5B60CC-2523-4209-BE7C-2B7153566A71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8269020" y="4128502"/>
              <a:ext cx="2716333" cy="544542"/>
            </a:xfrm>
            <a:custGeom>
              <a:avLst/>
              <a:gdLst>
                <a:gd name="connsiteX0" fmla="*/ 184972 w 2026745"/>
                <a:gd name="connsiteY0" fmla="*/ 0 h 406076"/>
                <a:gd name="connsiteX1" fmla="*/ 1841773 w 2026745"/>
                <a:gd name="connsiteY1" fmla="*/ 0 h 406076"/>
                <a:gd name="connsiteX2" fmla="*/ 2026745 w 2026745"/>
                <a:gd name="connsiteY2" fmla="*/ 184972 h 406076"/>
                <a:gd name="connsiteX3" fmla="*/ 2026745 w 2026745"/>
                <a:gd name="connsiteY3" fmla="*/ 221104 h 406076"/>
                <a:gd name="connsiteX4" fmla="*/ 1841773 w 2026745"/>
                <a:gd name="connsiteY4" fmla="*/ 406076 h 406076"/>
                <a:gd name="connsiteX5" fmla="*/ 184972 w 2026745"/>
                <a:gd name="connsiteY5" fmla="*/ 406076 h 406076"/>
                <a:gd name="connsiteX6" fmla="*/ 0 w 2026745"/>
                <a:gd name="connsiteY6" fmla="*/ 221104 h 406076"/>
                <a:gd name="connsiteX7" fmla="*/ 0 w 2026745"/>
                <a:gd name="connsiteY7" fmla="*/ 184972 h 406076"/>
                <a:gd name="connsiteX8" fmla="*/ 184972 w 2026745"/>
                <a:gd name="connsiteY8" fmla="*/ 0 h 406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6745" h="406076">
                  <a:moveTo>
                    <a:pt x="184972" y="0"/>
                  </a:moveTo>
                  <a:lnTo>
                    <a:pt x="1841773" y="0"/>
                  </a:lnTo>
                  <a:cubicBezTo>
                    <a:pt x="1943930" y="0"/>
                    <a:pt x="2026745" y="82815"/>
                    <a:pt x="2026745" y="184972"/>
                  </a:cubicBezTo>
                  <a:lnTo>
                    <a:pt x="2026745" y="221104"/>
                  </a:lnTo>
                  <a:cubicBezTo>
                    <a:pt x="2026745" y="323261"/>
                    <a:pt x="1943930" y="406076"/>
                    <a:pt x="1841773" y="406076"/>
                  </a:cubicBezTo>
                  <a:lnTo>
                    <a:pt x="184972" y="406076"/>
                  </a:lnTo>
                  <a:cubicBezTo>
                    <a:pt x="82815" y="406076"/>
                    <a:pt x="0" y="323261"/>
                    <a:pt x="0" y="221104"/>
                  </a:cubicBezTo>
                  <a:lnTo>
                    <a:pt x="0" y="184972"/>
                  </a:lnTo>
                  <a:cubicBezTo>
                    <a:pt x="0" y="82815"/>
                    <a:pt x="82815" y="0"/>
                    <a:pt x="184972" y="0"/>
                  </a:cubicBezTo>
                  <a:close/>
                </a:path>
              </a:pathLst>
            </a:custGeom>
            <a:solidFill>
              <a:srgbClr val="FFFFFF"/>
            </a:solidFill>
            <a:ln w="41275">
              <a:solidFill>
                <a:srgbClr val="794E2D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88000" anchor="ctr">
              <a:normAutofit/>
            </a:bodyPr>
            <a:lstStyle/>
            <a:p>
              <a:pPr algn="ctr">
                <a:defRPr/>
              </a:pPr>
              <a:endParaRPr lang="zh-CN" altLang="en-US" sz="1600" dirty="0">
                <a:solidFill>
                  <a:srgbClr val="43434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椭圆 30">
              <a:extLst>
                <a:ext uri="{FF2B5EF4-FFF2-40B4-BE49-F238E27FC236}">
                  <a16:creationId xmlns:a16="http://schemas.microsoft.com/office/drawing/2014/main" id="{F0029716-69D6-4AEB-8A9F-78FFB0F4DCFA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8105234" y="4011511"/>
              <a:ext cx="733856" cy="735983"/>
            </a:xfrm>
            <a:prstGeom prst="ellipse">
              <a:avLst/>
            </a:prstGeom>
            <a:solidFill>
              <a:srgbClr val="794E2D"/>
            </a:solidFill>
            <a:ln w="44450">
              <a:solidFill>
                <a:srgbClr val="FFFFFF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zh-CN" sz="2400" smtClean="0">
                  <a:solidFill>
                    <a:srgbClr val="FFFFFF"/>
                  </a:solidFill>
                  <a:latin typeface="微软雅黑" panose="020B0503020204020204" pitchFamily="34" charset="-122"/>
                </a:rPr>
                <a:t>2</a:t>
              </a:r>
              <a:endParaRPr lang="zh-CN" altLang="en-US" sz="2400">
                <a:solidFill>
                  <a:srgbClr val="FFFFFF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14940BD1-F2AD-4A6C-B26A-23D90E9C0FBB}"/>
              </a:ext>
            </a:extLst>
          </p:cNvPr>
          <p:cNvGrpSpPr/>
          <p:nvPr/>
        </p:nvGrpSpPr>
        <p:grpSpPr>
          <a:xfrm>
            <a:off x="-1180321" y="403"/>
            <a:ext cx="14198505" cy="7394476"/>
            <a:chOff x="0" y="0"/>
            <a:chExt cx="12192000" cy="6879773"/>
          </a:xfrm>
        </p:grpSpPr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95651F99-1E06-45F4-B1D5-1A8665904A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167" b="13699"/>
            <a:stretch/>
          </p:blipFill>
          <p:spPr>
            <a:xfrm>
              <a:off x="2596" y="0"/>
              <a:ext cx="4993692" cy="5125673"/>
            </a:xfrm>
            <a:prstGeom prst="rect">
              <a:avLst/>
            </a:prstGeom>
          </p:spPr>
        </p:pic>
        <p:grpSp>
          <p:nvGrpSpPr>
            <p:cNvPr id="36" name="组合 35">
              <a:extLst>
                <a:ext uri="{FF2B5EF4-FFF2-40B4-BE49-F238E27FC236}">
                  <a16:creationId xmlns:a16="http://schemas.microsoft.com/office/drawing/2014/main" id="{F2184BC5-22F0-40FF-9B8A-8D8BBB61EF73}"/>
                </a:ext>
              </a:extLst>
            </p:cNvPr>
            <p:cNvGrpSpPr/>
            <p:nvPr/>
          </p:nvGrpSpPr>
          <p:grpSpPr>
            <a:xfrm>
              <a:off x="0" y="3949700"/>
              <a:ext cx="12192000" cy="2930073"/>
              <a:chOff x="0" y="3949700"/>
              <a:chExt cx="12192000" cy="2930073"/>
            </a:xfrm>
          </p:grpSpPr>
          <p:pic>
            <p:nvPicPr>
              <p:cNvPr id="37" name="图片 36">
                <a:extLst>
                  <a:ext uri="{FF2B5EF4-FFF2-40B4-BE49-F238E27FC236}">
                    <a16:creationId xmlns:a16="http://schemas.microsoft.com/office/drawing/2014/main" id="{057888BA-3BF8-4099-AACD-366AEDD8CD4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5743"/>
              <a:stretch/>
            </p:blipFill>
            <p:spPr>
              <a:xfrm>
                <a:off x="0" y="4508499"/>
                <a:ext cx="12192000" cy="2349097"/>
              </a:xfrm>
              <a:prstGeom prst="rect">
                <a:avLst/>
              </a:prstGeom>
            </p:spPr>
          </p:pic>
          <p:pic>
            <p:nvPicPr>
              <p:cNvPr id="38" name="图片 37">
                <a:extLst>
                  <a:ext uri="{FF2B5EF4-FFF2-40B4-BE49-F238E27FC236}">
                    <a16:creationId xmlns:a16="http://schemas.microsoft.com/office/drawing/2014/main" id="{4A642DBA-DF32-4D37-A577-8B09B566D1B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7593" r="73542" b="16478"/>
              <a:stretch/>
            </p:blipFill>
            <p:spPr>
              <a:xfrm>
                <a:off x="0" y="3949700"/>
                <a:ext cx="3225799" cy="1778000"/>
              </a:xfrm>
              <a:prstGeom prst="rect">
                <a:avLst/>
              </a:prstGeom>
            </p:spPr>
          </p:pic>
          <p:pic>
            <p:nvPicPr>
              <p:cNvPr id="39" name="图片 38">
                <a:extLst>
                  <a:ext uri="{FF2B5EF4-FFF2-40B4-BE49-F238E27FC236}">
                    <a16:creationId xmlns:a16="http://schemas.microsoft.com/office/drawing/2014/main" id="{8CCFB392-79BF-488D-94A5-4FFBECB9023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604" t="72038" r="27709" b="2033"/>
              <a:stretch/>
            </p:blipFill>
            <p:spPr>
              <a:xfrm>
                <a:off x="3975100" y="4940301"/>
                <a:ext cx="4838700" cy="1778000"/>
              </a:xfrm>
              <a:prstGeom prst="rect">
                <a:avLst/>
              </a:prstGeom>
            </p:spPr>
          </p:pic>
          <p:pic>
            <p:nvPicPr>
              <p:cNvPr id="40" name="图片 39">
                <a:extLst>
                  <a:ext uri="{FF2B5EF4-FFF2-40B4-BE49-F238E27FC236}">
                    <a16:creationId xmlns:a16="http://schemas.microsoft.com/office/drawing/2014/main" id="{D1C24404-7A81-4AF2-8377-17344A3A7D6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708" t="62965" r="56250" b="7773"/>
              <a:stretch/>
            </p:blipFill>
            <p:spPr>
              <a:xfrm>
                <a:off x="2768600" y="4317999"/>
                <a:ext cx="2565400" cy="2006601"/>
              </a:xfrm>
              <a:prstGeom prst="rect">
                <a:avLst/>
              </a:prstGeom>
            </p:spPr>
          </p:pic>
          <p:pic>
            <p:nvPicPr>
              <p:cNvPr id="41" name="图片 40">
                <a:extLst>
                  <a:ext uri="{FF2B5EF4-FFF2-40B4-BE49-F238E27FC236}">
                    <a16:creationId xmlns:a16="http://schemas.microsoft.com/office/drawing/2014/main" id="{5A55EAD7-3620-4CE1-9D15-0625476142E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3">
                <a:extLst>
                  <a:ext uri="{BEBA8EAE-BF5A-486C-A8C5-ECC9F3942E4B}">
                    <a14:imgProps xmlns:a14="http://schemas.microsoft.com/office/drawing/2010/main">
                      <a14:imgLayer>
                        <a14:imgEffect>
                          <a14:brightnessContrast contras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3" t="56668" r="3959" b="27"/>
              <a:stretch/>
            </p:blipFill>
            <p:spPr>
              <a:xfrm>
                <a:off x="8265955" y="4657190"/>
                <a:ext cx="2055807" cy="2222583"/>
              </a:xfrm>
              <a:prstGeom prst="rect">
                <a:avLst/>
              </a:prstGeom>
            </p:spPr>
          </p:pic>
        </p:grpSp>
      </p:grpSp>
      <p:pic>
        <p:nvPicPr>
          <p:cNvPr id="42" name="图片 41">
            <a:extLst>
              <a:ext uri="{FF2B5EF4-FFF2-40B4-BE49-F238E27FC236}">
                <a16:creationId xmlns:a16="http://schemas.microsoft.com/office/drawing/2014/main" id="{FCEE7540-BE70-40FF-9D38-AD91F54ECA17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9" t="46111" r="70208" b="40184"/>
          <a:stretch/>
        </p:blipFill>
        <p:spPr>
          <a:xfrm>
            <a:off x="2616200" y="3162299"/>
            <a:ext cx="1016000" cy="939801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37952876-86BA-49CD-9205-0656DDCA7B50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08" b="56668"/>
          <a:stretch/>
        </p:blipFill>
        <p:spPr>
          <a:xfrm>
            <a:off x="10233800" y="-166271"/>
            <a:ext cx="2108200" cy="2971397"/>
          </a:xfrm>
          <a:prstGeom prst="rect">
            <a:avLst/>
          </a:prstGeom>
        </p:spPr>
      </p:pic>
      <p:sp>
        <p:nvSpPr>
          <p:cNvPr id="27" name="椭圆 30">
            <a:extLst>
              <a:ext uri="{FF2B5EF4-FFF2-40B4-BE49-F238E27FC236}">
                <a16:creationId xmlns:a16="http://schemas.microsoft.com/office/drawing/2014/main" id="{75C3E949-7505-4BB8-B8F3-C976DE135B3F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 rot="20530378" flipH="1">
            <a:off x="3451733" y="968579"/>
            <a:ext cx="4064875" cy="4314579"/>
          </a:xfrm>
          <a:custGeom>
            <a:avLst/>
            <a:gdLst/>
            <a:ahLst/>
            <a:cxnLst/>
            <a:rect l="l" t="t" r="r" b="b"/>
            <a:pathLst>
              <a:path w="3436648" h="3744044">
                <a:moveTo>
                  <a:pt x="1564626" y="0"/>
                </a:moveTo>
                <a:cubicBezTo>
                  <a:pt x="2598515" y="0"/>
                  <a:pt x="3436648" y="838133"/>
                  <a:pt x="3436648" y="1872022"/>
                </a:cubicBezTo>
                <a:cubicBezTo>
                  <a:pt x="3436648" y="2905911"/>
                  <a:pt x="2598515" y="3744044"/>
                  <a:pt x="1564626" y="3744044"/>
                </a:cubicBezTo>
                <a:cubicBezTo>
                  <a:pt x="1382192" y="3744044"/>
                  <a:pt x="1205852" y="3717948"/>
                  <a:pt x="1039512" y="3667999"/>
                </a:cubicBezTo>
                <a:cubicBezTo>
                  <a:pt x="1150762" y="3690559"/>
                  <a:pt x="1265885" y="3702108"/>
                  <a:pt x="1383706" y="3702108"/>
                </a:cubicBezTo>
                <a:cubicBezTo>
                  <a:pt x="2358045" y="3702108"/>
                  <a:pt x="3147902" y="2912251"/>
                  <a:pt x="3147902" y="1937912"/>
                </a:cubicBezTo>
                <a:cubicBezTo>
                  <a:pt x="3147902" y="963573"/>
                  <a:pt x="2358045" y="173716"/>
                  <a:pt x="1383706" y="173716"/>
                </a:cubicBezTo>
                <a:cubicBezTo>
                  <a:pt x="822226" y="173716"/>
                  <a:pt x="322009" y="436016"/>
                  <a:pt x="0" y="845630"/>
                </a:cubicBezTo>
                <a:cubicBezTo>
                  <a:pt x="333766" y="336060"/>
                  <a:pt x="909951" y="0"/>
                  <a:pt x="1564626" y="0"/>
                </a:cubicBezTo>
                <a:close/>
              </a:path>
            </a:pathLst>
          </a:custGeom>
          <a:solidFill>
            <a:srgbClr val="025207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4" name="图片 43">
            <a:extLst>
              <a:ext uri="{FF2B5EF4-FFF2-40B4-BE49-F238E27FC236}">
                <a16:creationId xmlns:a16="http://schemas.microsoft.com/office/drawing/2014/main" id="{F11A227C-AFCC-4404-AD51-0CE950975A34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0" r="5938" b="77040"/>
          <a:stretch/>
        </p:blipFill>
        <p:spPr>
          <a:xfrm>
            <a:off x="10352030" y="252258"/>
            <a:ext cx="2108200" cy="17778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30229" y="197275"/>
            <a:ext cx="26941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smtClean="0">
                <a:solidFill>
                  <a:srgbClr val="B970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</a:t>
            </a:r>
            <a:endParaRPr lang="en-US" sz="5400">
              <a:solidFill>
                <a:srgbClr val="B970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37978" y="1646021"/>
            <a:ext cx="42160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Biết tên gọi, kí hiệu và quan hệ của các đơn vị đo khối lượng thông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77900" y="3501935"/>
            <a:ext cx="46776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Biết chuyển đổi các số đo độ dài và giải các bài toán với các số đo khối lượng.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8165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1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6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20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4418586"/>
              </p:ext>
            </p:extLst>
          </p:nvPr>
        </p:nvGraphicFramePr>
        <p:xfrm>
          <a:off x="489199" y="1602421"/>
          <a:ext cx="11391902" cy="3403820"/>
        </p:xfrm>
        <a:graphic>
          <a:graphicData uri="http://schemas.openxmlformats.org/drawingml/2006/table">
            <a:tbl>
              <a:tblPr/>
              <a:tblGrid>
                <a:gridCol w="15354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10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5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751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51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230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7652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87707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18872" marR="11887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18872" marR="1188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18872" marR="1188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63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18872" marR="11887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18872" marR="1188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18872" marR="1188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18872" marR="1188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18872" marR="1188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18872" marR="1188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18872" marR="1188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32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18872" marR="11887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18872" marR="1188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18872" marR="1188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18872" marR="1188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18872" marR="1188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18872" marR="1188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18872" marR="1188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846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18872" marR="11887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18872" marR="1188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18872" marR="1188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18872" marR="1188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18872" marR="1188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18872" marR="1188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18872" marR="1188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80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18872" marR="1188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18872" marR="1188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18872" marR="1188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18872" marR="1188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18872" marR="1188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 Box 70"/>
          <p:cNvSpPr txBox="1">
            <a:spLocks noChangeArrowheads="1"/>
          </p:cNvSpPr>
          <p:nvPr/>
        </p:nvSpPr>
        <p:spPr bwMode="auto">
          <a:xfrm>
            <a:off x="6077766" y="2330326"/>
            <a:ext cx="10906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none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kg</a:t>
            </a:r>
          </a:p>
        </p:txBody>
      </p:sp>
      <p:sp>
        <p:nvSpPr>
          <p:cNvPr id="6" name="Text Box 71"/>
          <p:cNvSpPr txBox="1">
            <a:spLocks noChangeArrowheads="1"/>
          </p:cNvSpPr>
          <p:nvPr/>
        </p:nvSpPr>
        <p:spPr bwMode="auto">
          <a:xfrm>
            <a:off x="5962015" y="2984500"/>
            <a:ext cx="12890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none">
                <a:latin typeface="Times New Roman" panose="02020603050405020304" pitchFamily="18" charset="0"/>
                <a:cs typeface="Times New Roman" panose="02020603050405020304" pitchFamily="18" charset="0"/>
              </a:rPr>
              <a:t>1 kg</a:t>
            </a:r>
          </a:p>
        </p:txBody>
      </p:sp>
      <p:sp>
        <p:nvSpPr>
          <p:cNvPr id="7" name="Text Box 72"/>
          <p:cNvSpPr txBox="1">
            <a:spLocks noChangeArrowheads="1"/>
          </p:cNvSpPr>
          <p:nvPr/>
        </p:nvSpPr>
        <p:spPr bwMode="auto">
          <a:xfrm>
            <a:off x="8059966" y="2330326"/>
            <a:ext cx="990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none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hg</a:t>
            </a:r>
          </a:p>
        </p:txBody>
      </p:sp>
      <p:sp>
        <p:nvSpPr>
          <p:cNvPr id="8" name="Text Box 73"/>
          <p:cNvSpPr txBox="1">
            <a:spLocks noChangeArrowheads="1"/>
          </p:cNvSpPr>
          <p:nvPr/>
        </p:nvSpPr>
        <p:spPr bwMode="auto">
          <a:xfrm>
            <a:off x="9472432" y="2336800"/>
            <a:ext cx="990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none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dag</a:t>
            </a:r>
          </a:p>
        </p:txBody>
      </p:sp>
      <p:sp>
        <p:nvSpPr>
          <p:cNvPr id="9" name="Text Box 74"/>
          <p:cNvSpPr txBox="1">
            <a:spLocks noChangeArrowheads="1"/>
          </p:cNvSpPr>
          <p:nvPr/>
        </p:nvSpPr>
        <p:spPr bwMode="auto">
          <a:xfrm>
            <a:off x="10980420" y="2317066"/>
            <a:ext cx="990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none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10" name="Text Box 75"/>
          <p:cNvSpPr txBox="1">
            <a:spLocks noChangeArrowheads="1"/>
          </p:cNvSpPr>
          <p:nvPr/>
        </p:nvSpPr>
        <p:spPr bwMode="auto">
          <a:xfrm>
            <a:off x="10915015" y="2984500"/>
            <a:ext cx="990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none">
                <a:latin typeface="Times New Roman" panose="02020603050405020304" pitchFamily="18" charset="0"/>
                <a:cs typeface="Times New Roman" panose="02020603050405020304" pitchFamily="18" charset="0"/>
              </a:rPr>
              <a:t>1 g</a:t>
            </a:r>
          </a:p>
        </p:txBody>
      </p:sp>
      <p:sp>
        <p:nvSpPr>
          <p:cNvPr id="11" name="Text Box 78"/>
          <p:cNvSpPr txBox="1">
            <a:spLocks noChangeArrowheads="1"/>
          </p:cNvSpPr>
          <p:nvPr/>
        </p:nvSpPr>
        <p:spPr bwMode="auto">
          <a:xfrm>
            <a:off x="9330690" y="2984500"/>
            <a:ext cx="11890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none">
                <a:latin typeface="Times New Roman" panose="02020603050405020304" pitchFamily="18" charset="0"/>
                <a:cs typeface="Times New Roman" panose="02020603050405020304" pitchFamily="18" charset="0"/>
              </a:rPr>
              <a:t>1 dag</a:t>
            </a:r>
          </a:p>
        </p:txBody>
      </p:sp>
      <p:sp>
        <p:nvSpPr>
          <p:cNvPr id="12" name="Text Box 79"/>
          <p:cNvSpPr txBox="1">
            <a:spLocks noChangeArrowheads="1"/>
          </p:cNvSpPr>
          <p:nvPr/>
        </p:nvSpPr>
        <p:spPr bwMode="auto">
          <a:xfrm>
            <a:off x="9114317" y="3721292"/>
            <a:ext cx="12874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none">
                <a:latin typeface="Times New Roman" panose="02020603050405020304" pitchFamily="18" charset="0"/>
                <a:cs typeface="Times New Roman" panose="02020603050405020304" pitchFamily="18" charset="0"/>
              </a:rPr>
              <a:t>= 10 g</a:t>
            </a:r>
          </a:p>
        </p:txBody>
      </p:sp>
      <p:sp>
        <p:nvSpPr>
          <p:cNvPr id="13" name="Text Box 81"/>
          <p:cNvSpPr txBox="1">
            <a:spLocks noChangeArrowheads="1"/>
          </p:cNvSpPr>
          <p:nvPr/>
        </p:nvSpPr>
        <p:spPr bwMode="auto">
          <a:xfrm>
            <a:off x="7480052" y="3696553"/>
            <a:ext cx="16843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none">
                <a:latin typeface="Times New Roman" panose="02020603050405020304" pitchFamily="18" charset="0"/>
                <a:cs typeface="Times New Roman" panose="02020603050405020304" pitchFamily="18" charset="0"/>
              </a:rPr>
              <a:t>= 10dag</a:t>
            </a:r>
          </a:p>
        </p:txBody>
      </p:sp>
      <p:sp>
        <p:nvSpPr>
          <p:cNvPr id="14" name="Text Box 82"/>
          <p:cNvSpPr txBox="1">
            <a:spLocks noChangeArrowheads="1"/>
          </p:cNvSpPr>
          <p:nvPr/>
        </p:nvSpPr>
        <p:spPr bwMode="auto">
          <a:xfrm>
            <a:off x="7943215" y="2984500"/>
            <a:ext cx="990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none">
                <a:latin typeface="Times New Roman" panose="02020603050405020304" pitchFamily="18" charset="0"/>
                <a:cs typeface="Times New Roman" panose="02020603050405020304" pitchFamily="18" charset="0"/>
              </a:rPr>
              <a:t>1 hg</a:t>
            </a:r>
          </a:p>
        </p:txBody>
      </p:sp>
      <p:sp>
        <p:nvSpPr>
          <p:cNvPr id="15" name="Text Box 84"/>
          <p:cNvSpPr txBox="1">
            <a:spLocks noChangeArrowheads="1"/>
          </p:cNvSpPr>
          <p:nvPr/>
        </p:nvSpPr>
        <p:spPr bwMode="auto">
          <a:xfrm>
            <a:off x="5678229" y="3700805"/>
            <a:ext cx="14859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none">
                <a:latin typeface="Times New Roman" panose="02020603050405020304" pitchFamily="18" charset="0"/>
                <a:cs typeface="Times New Roman" panose="02020603050405020304" pitchFamily="18" charset="0"/>
              </a:rPr>
              <a:t>= 10 hg</a:t>
            </a:r>
          </a:p>
        </p:txBody>
      </p:sp>
      <p:sp>
        <p:nvSpPr>
          <p:cNvPr id="16" name="Text Box 86"/>
          <p:cNvSpPr txBox="1">
            <a:spLocks noChangeArrowheads="1"/>
          </p:cNvSpPr>
          <p:nvPr/>
        </p:nvSpPr>
        <p:spPr bwMode="auto">
          <a:xfrm>
            <a:off x="4302688" y="2300069"/>
            <a:ext cx="990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none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yến</a:t>
            </a:r>
          </a:p>
        </p:txBody>
      </p:sp>
      <p:sp>
        <p:nvSpPr>
          <p:cNvPr id="17" name="Text Box 87"/>
          <p:cNvSpPr txBox="1">
            <a:spLocks noChangeArrowheads="1"/>
          </p:cNvSpPr>
          <p:nvPr/>
        </p:nvSpPr>
        <p:spPr bwMode="auto">
          <a:xfrm>
            <a:off x="4080828" y="3009900"/>
            <a:ext cx="11890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none">
                <a:latin typeface="Times New Roman" panose="02020603050405020304" pitchFamily="18" charset="0"/>
                <a:cs typeface="Times New Roman" panose="02020603050405020304" pitchFamily="18" charset="0"/>
              </a:rPr>
              <a:t>1 yến</a:t>
            </a:r>
          </a:p>
        </p:txBody>
      </p:sp>
      <p:sp>
        <p:nvSpPr>
          <p:cNvPr id="18" name="Text Box 88"/>
          <p:cNvSpPr txBox="1">
            <a:spLocks noChangeArrowheads="1"/>
          </p:cNvSpPr>
          <p:nvPr/>
        </p:nvSpPr>
        <p:spPr bwMode="auto">
          <a:xfrm>
            <a:off x="3882389" y="3702222"/>
            <a:ext cx="15859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none">
                <a:latin typeface="Times New Roman" panose="02020603050405020304" pitchFamily="18" charset="0"/>
                <a:cs typeface="Times New Roman" panose="02020603050405020304" pitchFamily="18" charset="0"/>
              </a:rPr>
              <a:t>= 10 kg</a:t>
            </a:r>
          </a:p>
        </p:txBody>
      </p:sp>
      <p:sp>
        <p:nvSpPr>
          <p:cNvPr id="19" name="Text Box 91"/>
          <p:cNvSpPr txBox="1">
            <a:spLocks noChangeArrowheads="1"/>
          </p:cNvSpPr>
          <p:nvPr/>
        </p:nvSpPr>
        <p:spPr bwMode="auto">
          <a:xfrm>
            <a:off x="2217074" y="3666381"/>
            <a:ext cx="1981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none">
                <a:latin typeface="Times New Roman" panose="02020603050405020304" pitchFamily="18" charset="0"/>
                <a:cs typeface="Times New Roman" panose="02020603050405020304" pitchFamily="18" charset="0"/>
              </a:rPr>
              <a:t>= 10 yến</a:t>
            </a:r>
          </a:p>
        </p:txBody>
      </p:sp>
      <p:sp>
        <p:nvSpPr>
          <p:cNvPr id="21" name="Text Box 92"/>
          <p:cNvSpPr txBox="1">
            <a:spLocks noChangeArrowheads="1"/>
          </p:cNvSpPr>
          <p:nvPr/>
        </p:nvSpPr>
        <p:spPr bwMode="auto">
          <a:xfrm>
            <a:off x="2693353" y="2984500"/>
            <a:ext cx="990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none">
                <a:latin typeface="Times New Roman" panose="02020603050405020304" pitchFamily="18" charset="0"/>
                <a:cs typeface="Times New Roman" panose="02020603050405020304" pitchFamily="18" charset="0"/>
              </a:rPr>
              <a:t>1 tạ</a:t>
            </a:r>
          </a:p>
        </p:txBody>
      </p:sp>
      <p:sp>
        <p:nvSpPr>
          <p:cNvPr id="22" name="Text Box 93"/>
          <p:cNvSpPr txBox="1">
            <a:spLocks noChangeArrowheads="1"/>
          </p:cNvSpPr>
          <p:nvPr/>
        </p:nvSpPr>
        <p:spPr bwMode="auto">
          <a:xfrm>
            <a:off x="2706052" y="2279930"/>
            <a:ext cx="990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none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</a:t>
            </a:r>
          </a:p>
        </p:txBody>
      </p:sp>
      <p:sp>
        <p:nvSpPr>
          <p:cNvPr id="23" name="Text Box 94"/>
          <p:cNvSpPr txBox="1">
            <a:spLocks noChangeArrowheads="1"/>
          </p:cNvSpPr>
          <p:nvPr/>
        </p:nvSpPr>
        <p:spPr bwMode="auto">
          <a:xfrm>
            <a:off x="975678" y="2317750"/>
            <a:ext cx="990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none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</a:p>
        </p:txBody>
      </p:sp>
      <p:sp>
        <p:nvSpPr>
          <p:cNvPr id="24" name="Text Box 95"/>
          <p:cNvSpPr txBox="1">
            <a:spLocks noChangeArrowheads="1"/>
          </p:cNvSpPr>
          <p:nvPr/>
        </p:nvSpPr>
        <p:spPr bwMode="auto">
          <a:xfrm>
            <a:off x="910590" y="2984500"/>
            <a:ext cx="10890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none">
                <a:latin typeface="Times New Roman" panose="02020603050405020304" pitchFamily="18" charset="0"/>
                <a:cs typeface="Times New Roman" panose="02020603050405020304" pitchFamily="18" charset="0"/>
              </a:rPr>
              <a:t>1 tấn</a:t>
            </a:r>
          </a:p>
        </p:txBody>
      </p:sp>
      <p:sp>
        <p:nvSpPr>
          <p:cNvPr id="25" name="Text Box 96"/>
          <p:cNvSpPr txBox="1">
            <a:spLocks noChangeArrowheads="1"/>
          </p:cNvSpPr>
          <p:nvPr/>
        </p:nvSpPr>
        <p:spPr bwMode="auto">
          <a:xfrm>
            <a:off x="667298" y="4010779"/>
            <a:ext cx="13874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none">
                <a:latin typeface="Times New Roman" panose="02020603050405020304" pitchFamily="18" charset="0"/>
                <a:cs typeface="Times New Roman" panose="02020603050405020304" pitchFamily="18" charset="0"/>
              </a:rPr>
              <a:t>= 10 tạ</a:t>
            </a:r>
          </a:p>
        </p:txBody>
      </p:sp>
      <p:sp>
        <p:nvSpPr>
          <p:cNvPr id="26" name="Rectangle 119"/>
          <p:cNvSpPr>
            <a:spLocks noChangeArrowheads="1"/>
          </p:cNvSpPr>
          <p:nvPr/>
        </p:nvSpPr>
        <p:spPr bwMode="auto">
          <a:xfrm>
            <a:off x="624840" y="304958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 Box 120"/>
              <p:cNvSpPr txBox="1">
                <a:spLocks noChangeArrowheads="1"/>
              </p:cNvSpPr>
              <p:nvPr/>
            </p:nvSpPr>
            <p:spPr bwMode="auto">
              <a:xfrm>
                <a:off x="5715531" y="4291558"/>
                <a:ext cx="1584325" cy="7146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 b="1" u="none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vi-VN" altLang="en-US" sz="2800" b="1" u="none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b="1" u="none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b="1" i="1" u="none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2800" b="1" i="1" u="none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en-US" sz="2800" b="1" i="1" u="none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altLang="en-US" sz="2800" b="1" u="none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yến</a:t>
                </a:r>
                <a:endParaRPr lang="en-US" altLang="en-US" sz="2800" b="1" u="none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9" name="Text Box 1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15531" y="4291558"/>
                <a:ext cx="1584325" cy="714683"/>
              </a:xfrm>
              <a:prstGeom prst="rect">
                <a:avLst/>
              </a:prstGeom>
              <a:blipFill>
                <a:blip r:embed="rId2"/>
                <a:stretch>
                  <a:fillRect l="-8108" r="-1931" b="-940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134"/>
          <p:cNvSpPr>
            <a:spLocks noChangeArrowheads="1"/>
          </p:cNvSpPr>
          <p:nvPr/>
        </p:nvSpPr>
        <p:spPr bwMode="auto">
          <a:xfrm>
            <a:off x="624840" y="304958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 Box 83"/>
              <p:cNvSpPr txBox="1">
                <a:spLocks noChangeArrowheads="1"/>
              </p:cNvSpPr>
              <p:nvPr/>
            </p:nvSpPr>
            <p:spPr bwMode="auto">
              <a:xfrm>
                <a:off x="7528667" y="4273192"/>
                <a:ext cx="1684337" cy="7146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None/>
                </a:pPr>
                <a:r>
                  <a:rPr lang="en-US" altLang="en-US" sz="2800" b="1" u="none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vi-VN" altLang="en-US" sz="2800" b="1" u="none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2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en-US" sz="2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altLang="en-US" sz="2800" b="1" u="none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kg</a:t>
                </a:r>
                <a:endParaRPr lang="en-US" altLang="en-US" sz="2800" b="1" u="none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2" name="Text 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28667" y="4273192"/>
                <a:ext cx="1684337" cy="714683"/>
              </a:xfrm>
              <a:prstGeom prst="rect">
                <a:avLst/>
              </a:prstGeom>
              <a:blipFill>
                <a:blip r:embed="rId3"/>
                <a:stretch>
                  <a:fillRect l="-7246" b="-940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 136"/>
          <p:cNvSpPr>
            <a:spLocks noChangeArrowheads="1"/>
          </p:cNvSpPr>
          <p:nvPr/>
        </p:nvSpPr>
        <p:spPr bwMode="auto">
          <a:xfrm>
            <a:off x="624840" y="304958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 Box 80"/>
              <p:cNvSpPr txBox="1">
                <a:spLocks noChangeArrowheads="1"/>
              </p:cNvSpPr>
              <p:nvPr/>
            </p:nvSpPr>
            <p:spPr bwMode="auto">
              <a:xfrm>
                <a:off x="9164389" y="4282375"/>
                <a:ext cx="1584325" cy="7146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 b="1" u="none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b="1" i="1" u="none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2800" b="1" i="1" u="none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en-US" sz="2800" b="1" i="1" u="none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altLang="en-US" sz="2800" b="1" u="none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b="1" u="none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hg</a:t>
                </a:r>
              </a:p>
            </p:txBody>
          </p:sp>
        </mc:Choice>
        <mc:Fallback>
          <p:sp>
            <p:nvSpPr>
              <p:cNvPr id="36" name="Text 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164389" y="4282375"/>
                <a:ext cx="1584325" cy="714683"/>
              </a:xfrm>
              <a:prstGeom prst="rect">
                <a:avLst/>
              </a:prstGeom>
              <a:blipFill>
                <a:blip r:embed="rId4"/>
                <a:stretch>
                  <a:fillRect l="-7692" b="-847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tangle 138"/>
          <p:cNvSpPr>
            <a:spLocks noChangeArrowheads="1"/>
          </p:cNvSpPr>
          <p:nvPr/>
        </p:nvSpPr>
        <p:spPr bwMode="auto">
          <a:xfrm>
            <a:off x="624840" y="304958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0" name="Text Box 76"/>
              <p:cNvSpPr txBox="1">
                <a:spLocks noChangeArrowheads="1"/>
              </p:cNvSpPr>
              <p:nvPr/>
            </p:nvSpPr>
            <p:spPr bwMode="auto">
              <a:xfrm>
                <a:off x="10351708" y="3845634"/>
                <a:ext cx="1770218" cy="7146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vi-VN" altLang="en-US" sz="2800" b="1" u="none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b="1" u="none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vi-VN" altLang="en-US" sz="2800" b="1" u="none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2800" b="1" i="1" u="none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2800" b="1" i="1" u="none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en-US" sz="2800" b="1" i="1" u="none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altLang="en-US" sz="2800" b="1" u="none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b="1" u="none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dag</a:t>
                </a:r>
              </a:p>
            </p:txBody>
          </p:sp>
        </mc:Choice>
        <mc:Fallback>
          <p:sp>
            <p:nvSpPr>
              <p:cNvPr id="40" name="Text 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351708" y="3845634"/>
                <a:ext cx="1770218" cy="714683"/>
              </a:xfrm>
              <a:prstGeom prst="rect">
                <a:avLst/>
              </a:prstGeom>
              <a:blipFill>
                <a:blip r:embed="rId5"/>
                <a:stretch>
                  <a:fillRect l="-1718" b="-940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 140"/>
          <p:cNvSpPr>
            <a:spLocks noChangeArrowheads="1"/>
          </p:cNvSpPr>
          <p:nvPr/>
        </p:nvSpPr>
        <p:spPr bwMode="auto">
          <a:xfrm>
            <a:off x="624840" y="316865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 Box 90"/>
              <p:cNvSpPr txBox="1">
                <a:spLocks noChangeArrowheads="1"/>
              </p:cNvSpPr>
              <p:nvPr/>
            </p:nvSpPr>
            <p:spPr bwMode="auto">
              <a:xfrm>
                <a:off x="2232872" y="4314936"/>
                <a:ext cx="1882775" cy="7146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 b="1" u="none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b="1" i="1" u="none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2800" b="1" i="1" u="none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en-US" sz="2800" b="1" i="1" u="none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den>
                    </m:f>
                    <m:r>
                      <a:rPr lang="en-US" altLang="en-US" sz="2800" b="1" i="1" u="none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en-US" sz="2800" b="1" u="none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tấn</a:t>
                </a:r>
                <a:endParaRPr lang="en-US" altLang="en-US" sz="2800" b="1" u="none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4" name="Text 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32872" y="4314936"/>
                <a:ext cx="1882775" cy="714683"/>
              </a:xfrm>
              <a:prstGeom prst="rect">
                <a:avLst/>
              </a:prstGeom>
              <a:blipFill>
                <a:blip r:embed="rId6"/>
                <a:stretch>
                  <a:fillRect l="-6472" b="-940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Rectangle 142"/>
          <p:cNvSpPr>
            <a:spLocks noChangeArrowheads="1"/>
          </p:cNvSpPr>
          <p:nvPr/>
        </p:nvSpPr>
        <p:spPr bwMode="auto">
          <a:xfrm>
            <a:off x="624840" y="309245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8" name="Text Box 89"/>
              <p:cNvSpPr txBox="1">
                <a:spLocks noChangeArrowheads="1"/>
              </p:cNvSpPr>
              <p:nvPr/>
            </p:nvSpPr>
            <p:spPr bwMode="auto">
              <a:xfrm>
                <a:off x="3932395" y="4286086"/>
                <a:ext cx="1485900" cy="7146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None/>
                </a:pPr>
                <a:r>
                  <a:rPr lang="en-US" altLang="en-US" sz="2800" b="1" u="none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vi-VN" altLang="en-US" sz="2800" b="1" u="none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2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en-US" sz="2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altLang="en-US" sz="2800" b="1" u="none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tạ </a:t>
                </a:r>
              </a:p>
            </p:txBody>
          </p:sp>
        </mc:Choice>
        <mc:Fallback>
          <p:sp>
            <p:nvSpPr>
              <p:cNvPr id="48" name="Text 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32395" y="4286086"/>
                <a:ext cx="1485900" cy="714683"/>
              </a:xfrm>
              <a:prstGeom prst="rect">
                <a:avLst/>
              </a:prstGeom>
              <a:blipFill>
                <a:blip r:embed="rId7"/>
                <a:stretch>
                  <a:fillRect l="-8197" b="-940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Text Box 155"/>
          <p:cNvSpPr txBox="1">
            <a:spLocks noChangeArrowheads="1"/>
          </p:cNvSpPr>
          <p:nvPr/>
        </p:nvSpPr>
        <p:spPr bwMode="auto">
          <a:xfrm>
            <a:off x="2349046" y="130613"/>
            <a:ext cx="811398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u="none">
                <a:solidFill>
                  <a:srgbClr val="207A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3600" b="1" u="none">
                <a:solidFill>
                  <a:srgbClr val="207A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600" b="1" u="none" smtClean="0">
                <a:solidFill>
                  <a:srgbClr val="207A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en-US" sz="3600" b="1" u="none">
                <a:solidFill>
                  <a:srgbClr val="2E81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600" b="1" u="none">
                <a:solidFill>
                  <a:srgbClr val="207A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cho đầy đủ bảng đơn vị </a:t>
            </a:r>
            <a:r>
              <a:rPr lang="en-US" altLang="en-US" sz="3600" b="1" u="none">
                <a:solidFill>
                  <a:srgbClr val="207A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 </a:t>
            </a:r>
            <a:r>
              <a:rPr lang="en-US" altLang="en-US" sz="3600" b="1" u="none" smtClean="0">
                <a:solidFill>
                  <a:srgbClr val="207A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khối </a:t>
            </a:r>
            <a:r>
              <a:rPr lang="en-US" altLang="en-US" sz="3600" b="1" u="none">
                <a:solidFill>
                  <a:srgbClr val="207A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 sau:</a:t>
            </a:r>
          </a:p>
        </p:txBody>
      </p:sp>
      <p:sp>
        <p:nvSpPr>
          <p:cNvPr id="51" name="Text Box 167"/>
          <p:cNvSpPr txBox="1">
            <a:spLocks noChangeArrowheads="1"/>
          </p:cNvSpPr>
          <p:nvPr/>
        </p:nvSpPr>
        <p:spPr bwMode="auto">
          <a:xfrm>
            <a:off x="1247140" y="5043269"/>
            <a:ext cx="115347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u="none">
                <a:solidFill>
                  <a:srgbClr val="207A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u="none" smtClean="0">
                <a:solidFill>
                  <a:srgbClr val="2E81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sz="3600" b="1" u="none">
                <a:solidFill>
                  <a:srgbClr val="2E81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xét hai đơn vị đo khối lượng liền nhau:         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4" name="Rectangle 194"/>
              <p:cNvSpPr>
                <a:spLocks noChangeArrowheads="1"/>
              </p:cNvSpPr>
              <p:nvPr/>
            </p:nvSpPr>
            <p:spPr bwMode="auto">
              <a:xfrm>
                <a:off x="2718050" y="6056531"/>
                <a:ext cx="6934200" cy="7397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 b="1" u="none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Đơn vị </a:t>
                </a:r>
                <a:r>
                  <a:rPr lang="en-US" altLang="en-US" sz="2800" b="1" u="none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bé </a:t>
                </a:r>
                <a:r>
                  <a:rPr lang="en-US" altLang="en-US" sz="2800" b="1" u="none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b="1" i="1" u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2800" b="1" i="1" u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en-US" sz="2800" b="1" i="1" u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altLang="en-US" sz="2800" b="1" u="none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đơn </a:t>
                </a:r>
                <a:r>
                  <a:rPr lang="en-US" altLang="en-US" sz="2800" b="1" u="none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vị lớn.</a:t>
                </a:r>
              </a:p>
            </p:txBody>
          </p:sp>
        </mc:Choice>
        <mc:Fallback>
          <p:sp>
            <p:nvSpPr>
              <p:cNvPr id="54" name="Rectangle 19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18050" y="6056531"/>
                <a:ext cx="6934200" cy="739754"/>
              </a:xfrm>
              <a:prstGeom prst="rect">
                <a:avLst/>
              </a:prstGeom>
              <a:blipFill>
                <a:blip r:embed="rId8"/>
                <a:stretch>
                  <a:fillRect l="-1847" b="-578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ext Box 196"/>
          <p:cNvSpPr txBox="1">
            <a:spLocks noChangeArrowheads="1"/>
          </p:cNvSpPr>
          <p:nvPr/>
        </p:nvSpPr>
        <p:spPr bwMode="auto">
          <a:xfrm>
            <a:off x="5549399" y="1744975"/>
            <a:ext cx="24765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none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Ki-lô-gam</a:t>
            </a:r>
          </a:p>
        </p:txBody>
      </p:sp>
      <p:sp>
        <p:nvSpPr>
          <p:cNvPr id="56" name="Text Box 197"/>
          <p:cNvSpPr txBox="1">
            <a:spLocks noChangeArrowheads="1"/>
          </p:cNvSpPr>
          <p:nvPr/>
        </p:nvSpPr>
        <p:spPr bwMode="auto">
          <a:xfrm>
            <a:off x="931361" y="1725240"/>
            <a:ext cx="40608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none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 hơn ki-lô-gam</a:t>
            </a:r>
          </a:p>
        </p:txBody>
      </p:sp>
      <p:sp>
        <p:nvSpPr>
          <p:cNvPr id="57" name="Text Box 198"/>
          <p:cNvSpPr txBox="1">
            <a:spLocks noChangeArrowheads="1"/>
          </p:cNvSpPr>
          <p:nvPr/>
        </p:nvSpPr>
        <p:spPr bwMode="auto">
          <a:xfrm>
            <a:off x="8336732" y="1725845"/>
            <a:ext cx="36655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none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 hơn ki-lô-gam</a:t>
            </a:r>
          </a:p>
        </p:txBody>
      </p:sp>
      <p:sp>
        <p:nvSpPr>
          <p:cNvPr id="58" name="Text Box 207"/>
          <p:cNvSpPr txBox="1">
            <a:spLocks noChangeArrowheads="1"/>
          </p:cNvSpPr>
          <p:nvPr/>
        </p:nvSpPr>
        <p:spPr bwMode="auto">
          <a:xfrm>
            <a:off x="2706052" y="5669975"/>
            <a:ext cx="82216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none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Đơn vị lớn gấp 10 lần đơn vị bé.</a:t>
            </a:r>
            <a:endParaRPr lang="en-US" alt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5312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1" grpId="0"/>
      <p:bldP spid="22" grpId="0"/>
      <p:bldP spid="23" grpId="0"/>
      <p:bldP spid="24" grpId="0"/>
      <p:bldP spid="25" grpId="0"/>
      <p:bldP spid="29" grpId="0"/>
      <p:bldP spid="32" grpId="0"/>
      <p:bldP spid="36" grpId="0"/>
      <p:bldP spid="40" grpId="0"/>
      <p:bldP spid="44" grpId="0"/>
      <p:bldP spid="48" grpId="0"/>
      <p:bldP spid="50" grpId="0"/>
      <p:bldP spid="51" grpId="0"/>
      <p:bldP spid="54" grpId="0"/>
      <p:bldP spid="55" grpId="0"/>
      <p:bldP spid="56" grpId="0"/>
      <p:bldP spid="57" grpId="0"/>
      <p:bldP spid="5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0506" y="847150"/>
            <a:ext cx="11703844" cy="31890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406399" y="927676"/>
            <a:ext cx="4006851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none" smtClean="0">
                <a:latin typeface="Times New Roman" panose="02020603050405020304" pitchFamily="18" charset="0"/>
              </a:rPr>
              <a:t>a</a:t>
            </a:r>
            <a:r>
              <a:rPr lang="en-US" altLang="en-US" sz="2800" b="1" u="none">
                <a:latin typeface="Times New Roman" panose="02020603050405020304" pitchFamily="18" charset="0"/>
              </a:rPr>
              <a:t>) 18 yến = </a:t>
            </a:r>
            <a:r>
              <a:rPr lang="en-US" altLang="en-US" sz="2800" b="1" i="1" u="none">
                <a:latin typeface="Times New Roman" panose="02020603050405020304" pitchFamily="18" charset="0"/>
              </a:rPr>
              <a:t>...  </a:t>
            </a:r>
            <a:r>
              <a:rPr lang="en-US" altLang="en-US" sz="2800" b="1" u="none">
                <a:latin typeface="Times New Roman" panose="02020603050405020304" pitchFamily="18" charset="0"/>
              </a:rPr>
              <a:t>    </a:t>
            </a:r>
            <a:r>
              <a:rPr lang="en-US" altLang="en-US" sz="2800" b="1" u="none" smtClean="0">
                <a:latin typeface="Times New Roman" panose="02020603050405020304" pitchFamily="18" charset="0"/>
              </a:rPr>
              <a:t>kg</a:t>
            </a:r>
            <a:endParaRPr lang="en-US" altLang="en-US" sz="2800" b="1" u="none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none">
                <a:latin typeface="Times New Roman" panose="02020603050405020304" pitchFamily="18" charset="0"/>
              </a:rPr>
              <a:t>    200 tạ = </a:t>
            </a:r>
            <a:r>
              <a:rPr lang="en-US" altLang="en-US" sz="2800" b="1" u="none">
                <a:latin typeface="Times New Roman" panose="02020603050405020304" pitchFamily="18" charset="0"/>
              </a:rPr>
              <a:t>...        </a:t>
            </a:r>
            <a:r>
              <a:rPr lang="vi-VN" altLang="en-US" sz="2800" b="1" u="none">
                <a:latin typeface="Times New Roman" panose="02020603050405020304" pitchFamily="18" charset="0"/>
              </a:rPr>
              <a:t>  </a:t>
            </a:r>
            <a:r>
              <a:rPr lang="en-US" altLang="en-US" sz="2800" b="1" u="none" smtClean="0">
                <a:latin typeface="Times New Roman" panose="02020603050405020304" pitchFamily="18" charset="0"/>
              </a:rPr>
              <a:t>kg</a:t>
            </a:r>
            <a:endParaRPr lang="en-US" altLang="en-US" sz="2800" b="1" u="none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none">
                <a:latin typeface="Times New Roman" panose="02020603050405020304" pitchFamily="18" charset="0"/>
              </a:rPr>
              <a:t>    35 tấn = </a:t>
            </a:r>
            <a:r>
              <a:rPr lang="en-US" altLang="en-US" sz="2800" b="1" u="none">
                <a:latin typeface="Times New Roman" panose="02020603050405020304" pitchFamily="18" charset="0"/>
              </a:rPr>
              <a:t>...        </a:t>
            </a:r>
            <a:r>
              <a:rPr lang="vi-VN" altLang="en-US" sz="2800" b="1" u="none">
                <a:latin typeface="Times New Roman" panose="02020603050405020304" pitchFamily="18" charset="0"/>
              </a:rPr>
              <a:t>  </a:t>
            </a:r>
            <a:r>
              <a:rPr lang="en-US" altLang="en-US" sz="2800" b="1" u="none" smtClean="0">
                <a:latin typeface="Times New Roman" panose="02020603050405020304" pitchFamily="18" charset="0"/>
              </a:rPr>
              <a:t>kg</a:t>
            </a:r>
            <a:endParaRPr lang="en-US" altLang="en-US" sz="2800" b="1" u="none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none">
                <a:latin typeface="Times New Roman" panose="02020603050405020304" pitchFamily="18" charset="0"/>
              </a:rPr>
              <a:t>c)  2 kg 326 g = ...      </a:t>
            </a:r>
            <a:r>
              <a:rPr lang="vi-VN" altLang="en-US" sz="2800" b="1" u="none">
                <a:latin typeface="Times New Roman" panose="02020603050405020304" pitchFamily="18" charset="0"/>
              </a:rPr>
              <a:t> </a:t>
            </a:r>
            <a:r>
              <a:rPr lang="en-US" altLang="en-US" sz="2800" b="1" u="none">
                <a:latin typeface="Times New Roman" panose="02020603050405020304" pitchFamily="18" charset="0"/>
              </a:rPr>
              <a:t>g</a:t>
            </a:r>
            <a:r>
              <a:rPr lang="en-US" altLang="en-US" sz="2800" b="1" u="none">
                <a:latin typeface="Times New Roman" panose="02020603050405020304" pitchFamily="18" charset="0"/>
              </a:rPr>
              <a:t>	</a:t>
            </a:r>
            <a:endParaRPr lang="en-US" altLang="en-US" sz="2800" b="1" u="none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none">
                <a:latin typeface="Times New Roman" panose="02020603050405020304" pitchFamily="18" charset="0"/>
              </a:rPr>
              <a:t>     6kg 3g = ....      </a:t>
            </a:r>
            <a:r>
              <a:rPr lang="vi-VN" altLang="en-US" sz="2800" b="1" u="none">
                <a:latin typeface="Times New Roman" panose="02020603050405020304" pitchFamily="18" charset="0"/>
              </a:rPr>
              <a:t>  </a:t>
            </a:r>
            <a:r>
              <a:rPr lang="en-US" altLang="en-US" sz="2800" b="1" u="none">
                <a:latin typeface="Times New Roman" panose="02020603050405020304" pitchFamily="18" charset="0"/>
              </a:rPr>
              <a:t>g</a:t>
            </a:r>
            <a:r>
              <a:rPr lang="en-US" altLang="en-US" sz="2800" b="1" u="none">
                <a:latin typeface="Times New Roman" panose="02020603050405020304" pitchFamily="18" charset="0"/>
              </a:rPr>
              <a:t>	</a:t>
            </a:r>
            <a:endParaRPr lang="en-US" altLang="en-US" sz="2800" b="1" u="none">
              <a:latin typeface="Times New Roman" panose="02020603050405020304" pitchFamily="18" charset="0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5772150" y="1111250"/>
            <a:ext cx="5349875" cy="2973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800" b="1" u="none">
                <a:latin typeface="Times New Roman" panose="02020603050405020304" pitchFamily="18" charset="0"/>
              </a:rPr>
              <a:t> b)   430 kg = ...    yến</a:t>
            </a:r>
          </a:p>
          <a:p>
            <a:pPr eaLnBrk="1" hangingPunct="1">
              <a:buFontTx/>
              <a:buNone/>
            </a:pPr>
            <a:r>
              <a:rPr lang="en-US" altLang="en-US" sz="2800" b="1" u="none">
                <a:latin typeface="Times New Roman" panose="02020603050405020304" pitchFamily="18" charset="0"/>
              </a:rPr>
              <a:t>      2500 kg = ...    tạ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none">
                <a:latin typeface="Times New Roman" panose="02020603050405020304" pitchFamily="18" charset="0"/>
              </a:rPr>
              <a:t>      16000 kg = ...   tấn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none">
                <a:latin typeface="Times New Roman" panose="02020603050405020304" pitchFamily="18" charset="0"/>
              </a:rPr>
              <a:t> d)  4008 g </a:t>
            </a:r>
            <a:r>
              <a:rPr lang="en-US" altLang="en-US" sz="2800" b="1" u="none">
                <a:latin typeface="Times New Roman" panose="02020603050405020304" pitchFamily="18" charset="0"/>
              </a:rPr>
              <a:t>= </a:t>
            </a:r>
            <a:r>
              <a:rPr lang="en-US" altLang="en-US" sz="2800" b="1" u="none" smtClean="0">
                <a:latin typeface="Times New Roman" panose="02020603050405020304" pitchFamily="18" charset="0"/>
              </a:rPr>
              <a:t>... kg ...  </a:t>
            </a:r>
            <a:r>
              <a:rPr lang="en-US" altLang="en-US" sz="2800" b="1" u="none">
                <a:latin typeface="Times New Roman" panose="02020603050405020304" pitchFamily="18" charset="0"/>
              </a:rPr>
              <a:t>g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none">
                <a:latin typeface="Times New Roman" panose="02020603050405020304" pitchFamily="18" charset="0"/>
              </a:rPr>
              <a:t>      9050 kg </a:t>
            </a:r>
            <a:r>
              <a:rPr lang="en-US" altLang="en-US" sz="2800" b="1" u="none">
                <a:latin typeface="Times New Roman" panose="02020603050405020304" pitchFamily="18" charset="0"/>
              </a:rPr>
              <a:t>= </a:t>
            </a:r>
            <a:r>
              <a:rPr lang="en-US" altLang="en-US" sz="2800" b="1" u="none" smtClean="0">
                <a:latin typeface="Times New Roman" panose="02020603050405020304" pitchFamily="18" charset="0"/>
              </a:rPr>
              <a:t>... tấn  ...  kg</a:t>
            </a:r>
            <a:endParaRPr lang="en-US" altLang="en-US" sz="2800" b="1" u="none"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en-US" altLang="en-US" sz="2800" b="1" u="none">
              <a:latin typeface="Times New Roman" panose="02020603050405020304" pitchFamily="18" charset="0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2047875" y="908626"/>
            <a:ext cx="10906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u="none">
                <a:solidFill>
                  <a:srgbClr val="C00000"/>
                </a:solidFill>
                <a:latin typeface="Times New Roman" panose="02020603050405020304" pitchFamily="18" charset="0"/>
              </a:rPr>
              <a:t> 180</a:t>
            </a: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2015331" y="1575435"/>
            <a:ext cx="18811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u="none">
                <a:solidFill>
                  <a:srgbClr val="C00000"/>
                </a:solidFill>
                <a:latin typeface="Times New Roman" panose="02020603050405020304" pitchFamily="18" charset="0"/>
              </a:rPr>
              <a:t>20000</a:t>
            </a: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7840662" y="1106487"/>
            <a:ext cx="8921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u="none">
                <a:solidFill>
                  <a:srgbClr val="C00000"/>
                </a:solidFill>
                <a:latin typeface="Times New Roman" panose="02020603050405020304" pitchFamily="18" charset="0"/>
              </a:rPr>
              <a:t>43</a:t>
            </a:r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7840662" y="1605894"/>
            <a:ext cx="7921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u="none">
                <a:solidFill>
                  <a:srgbClr val="C00000"/>
                </a:solidFill>
                <a:latin typeface="Times New Roman" panose="02020603050405020304" pitchFamily="18" charset="0"/>
              </a:rPr>
              <a:t>25</a:t>
            </a:r>
          </a:p>
        </p:txBody>
      </p:sp>
      <p:sp>
        <p:nvSpPr>
          <p:cNvPr id="12" name="Text Box 17"/>
          <p:cNvSpPr txBox="1">
            <a:spLocks noChangeArrowheads="1"/>
          </p:cNvSpPr>
          <p:nvPr/>
        </p:nvSpPr>
        <p:spPr bwMode="auto">
          <a:xfrm>
            <a:off x="8008143" y="2242483"/>
            <a:ext cx="10906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u="none">
                <a:solidFill>
                  <a:srgbClr val="C00000"/>
                </a:solidFill>
                <a:latin typeface="Times New Roman" panose="02020603050405020304" pitchFamily="18" charset="0"/>
              </a:rPr>
              <a:t>16</a:t>
            </a:r>
          </a:p>
        </p:txBody>
      </p:sp>
      <p:sp>
        <p:nvSpPr>
          <p:cNvPr id="13" name="Text Box 18"/>
          <p:cNvSpPr txBox="1">
            <a:spLocks noChangeArrowheads="1"/>
          </p:cNvSpPr>
          <p:nvPr/>
        </p:nvSpPr>
        <p:spPr bwMode="auto">
          <a:xfrm>
            <a:off x="8591550" y="2862649"/>
            <a:ext cx="457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u="none">
                <a:solidFill>
                  <a:srgbClr val="C00000"/>
                </a:solidFill>
                <a:latin typeface="Times New Roman" panose="02020603050405020304" pitchFamily="18" charset="0"/>
              </a:rPr>
              <a:t>8 </a:t>
            </a: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2098674" y="2207240"/>
            <a:ext cx="20796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u="none">
                <a:solidFill>
                  <a:srgbClr val="C00000"/>
                </a:solidFill>
                <a:latin typeface="Times New Roman" panose="02020603050405020304" pitchFamily="18" charset="0"/>
              </a:rPr>
              <a:t>35000</a:t>
            </a:r>
          </a:p>
        </p:txBody>
      </p:sp>
      <p:sp>
        <p:nvSpPr>
          <p:cNvPr id="15" name="Text Box 20"/>
          <p:cNvSpPr txBox="1">
            <a:spLocks noChangeArrowheads="1"/>
          </p:cNvSpPr>
          <p:nvPr/>
        </p:nvSpPr>
        <p:spPr bwMode="auto">
          <a:xfrm>
            <a:off x="2795588" y="2839998"/>
            <a:ext cx="14859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u="none">
                <a:solidFill>
                  <a:srgbClr val="C00000"/>
                </a:solidFill>
                <a:latin typeface="Times New Roman" panose="02020603050405020304" pitchFamily="18" charset="0"/>
              </a:rPr>
              <a:t>2326</a:t>
            </a:r>
          </a:p>
        </p:txBody>
      </p:sp>
      <p:sp>
        <p:nvSpPr>
          <p:cNvPr id="16" name="Text Box 21"/>
          <p:cNvSpPr txBox="1">
            <a:spLocks noChangeArrowheads="1"/>
          </p:cNvSpPr>
          <p:nvPr/>
        </p:nvSpPr>
        <p:spPr bwMode="auto">
          <a:xfrm>
            <a:off x="2246311" y="3460204"/>
            <a:ext cx="17843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u="none">
                <a:solidFill>
                  <a:srgbClr val="C00000"/>
                </a:solidFill>
                <a:latin typeface="Times New Roman" panose="02020603050405020304" pitchFamily="18" charset="0"/>
              </a:rPr>
              <a:t>6003</a:t>
            </a:r>
          </a:p>
        </p:txBody>
      </p:sp>
      <p:sp>
        <p:nvSpPr>
          <p:cNvPr id="17" name="Text Box 22"/>
          <p:cNvSpPr txBox="1">
            <a:spLocks noChangeArrowheads="1"/>
          </p:cNvSpPr>
          <p:nvPr/>
        </p:nvSpPr>
        <p:spPr bwMode="auto">
          <a:xfrm>
            <a:off x="8632824" y="3541424"/>
            <a:ext cx="990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b="1" u="none">
                <a:solidFill>
                  <a:srgbClr val="C00000"/>
                </a:solidFill>
                <a:latin typeface="Times New Roman" panose="02020603050405020304" pitchFamily="18" charset="0"/>
              </a:rPr>
              <a:t>50</a:t>
            </a:r>
          </a:p>
        </p:txBody>
      </p:sp>
      <p:sp>
        <p:nvSpPr>
          <p:cNvPr id="18" name="Text Box 23"/>
          <p:cNvSpPr txBox="1">
            <a:spLocks noChangeArrowheads="1"/>
          </p:cNvSpPr>
          <p:nvPr/>
        </p:nvSpPr>
        <p:spPr bwMode="auto">
          <a:xfrm>
            <a:off x="7791449" y="2863155"/>
            <a:ext cx="3952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u="none">
                <a:solidFill>
                  <a:srgbClr val="C00000"/>
                </a:solidFill>
                <a:latin typeface="Times New Roman" panose="02020603050405020304" pitchFamily="18" charset="0"/>
              </a:rPr>
              <a:t>4 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285750" y="5364419"/>
            <a:ext cx="11582400" cy="1384995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u="none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</a:t>
            </a:r>
            <a:r>
              <a:rPr lang="en-US" altLang="en-US" sz="2800" b="1" u="none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vi-VN" altLang="en-US" sz="2800" b="1" u="none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vi-VN" altLang="en-US" sz="2800" b="1" u="none">
                <a:latin typeface="Times New Roman" panose="02020603050405020304" pitchFamily="18" charset="0"/>
                <a:cs typeface="Times New Roman" panose="02020603050405020304" pitchFamily="18" charset="0"/>
              </a:rPr>
              <a:t>vào mối quan </a:t>
            </a:r>
            <a:r>
              <a:rPr lang="vi-VN" altLang="en-US" sz="2800" b="1" u="none">
                <a:latin typeface="Times New Roman" panose="02020603050405020304" pitchFamily="18" charset="0"/>
                <a:cs typeface="Times New Roman" panose="02020603050405020304" pitchFamily="18" charset="0"/>
              </a:rPr>
              <a:t>hệ </a:t>
            </a:r>
            <a:r>
              <a:rPr lang="en-US" altLang="en-US" sz="2800" b="1" u="none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 </a:t>
            </a:r>
            <a:r>
              <a:rPr lang="vi-VN" altLang="en-US" sz="2800" b="1" u="none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vi-VN" altLang="en-US" sz="2800" b="1" u="none">
                <a:latin typeface="Times New Roman" panose="02020603050405020304" pitchFamily="18" charset="0"/>
                <a:cs typeface="Times New Roman" panose="02020603050405020304" pitchFamily="18" charset="0"/>
              </a:rPr>
              <a:t>đơn vị </a:t>
            </a:r>
            <a:r>
              <a:rPr lang="vi-VN" altLang="en-US" sz="2800" b="1" u="none">
                <a:latin typeface="Times New Roman" panose="02020603050405020304" pitchFamily="18" charset="0"/>
                <a:cs typeface="Times New Roman" panose="02020603050405020304" pitchFamily="18" charset="0"/>
              </a:rPr>
              <a:t>đo </a:t>
            </a:r>
            <a:r>
              <a:rPr lang="vi-VN" altLang="en-US" sz="2800" b="1" u="none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khối </a:t>
            </a:r>
            <a:r>
              <a:rPr lang="vi-VN" altLang="en-US" sz="2800" b="1" u="none">
                <a:latin typeface="Times New Roman" panose="02020603050405020304" pitchFamily="18" charset="0"/>
                <a:cs typeface="Times New Roman" panose="02020603050405020304" pitchFamily="18" charset="0"/>
              </a:rPr>
              <a:t>lượng, chúng ta có thể chuyển đổi các số đo có hai tên đơn vị đo sang các số đo có một đơn vị đo và ngược lại.</a:t>
            </a:r>
            <a:endParaRPr lang="en-US" altLang="en-US" sz="2800" b="1" u="none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24"/>
          <p:cNvSpPr txBox="1">
            <a:spLocks noChangeArrowheads="1"/>
          </p:cNvSpPr>
          <p:nvPr/>
        </p:nvSpPr>
        <p:spPr bwMode="auto">
          <a:xfrm>
            <a:off x="7950993" y="3525281"/>
            <a:ext cx="4953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u="none">
                <a:solidFill>
                  <a:srgbClr val="C00000"/>
                </a:solidFill>
                <a:latin typeface="Times New Roman" panose="02020603050405020304" pitchFamily="18" charset="0"/>
              </a:rPr>
              <a:t>9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33527" y="5364419"/>
            <a:ext cx="450429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sz="2800" b="1" u="none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nêu cách đổi của ý c</a:t>
            </a:r>
            <a:r>
              <a:rPr lang="vi-VN" altLang="en-US" sz="2800" b="1" u="none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altLang="en-US" sz="2800" b="1" u="none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800" b="1" u="none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800" b="1" u="none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4599" y="152182"/>
            <a:ext cx="77803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600" b="1">
                <a:solidFill>
                  <a:srgbClr val="025207"/>
                </a:solidFill>
                <a:latin typeface="Times New Roman" panose="02020603050405020304" pitchFamily="18" charset="0"/>
              </a:rPr>
              <a:t>Bài 2: Viết số thích hợp vào </a:t>
            </a:r>
            <a:r>
              <a:rPr lang="en-US" altLang="en-US" sz="3600" b="1">
                <a:solidFill>
                  <a:srgbClr val="025207"/>
                </a:solidFill>
                <a:latin typeface="Times New Roman" panose="02020603050405020304" pitchFamily="18" charset="0"/>
              </a:rPr>
              <a:t>chỗ </a:t>
            </a:r>
            <a:r>
              <a:rPr lang="en-US" altLang="en-US" sz="3600" b="1" smtClean="0">
                <a:solidFill>
                  <a:srgbClr val="025207"/>
                </a:solidFill>
                <a:latin typeface="Times New Roman" panose="02020603050405020304" pitchFamily="18" charset="0"/>
              </a:rPr>
              <a:t>chấm</a:t>
            </a:r>
            <a:endParaRPr lang="en-US" altLang="en-US" sz="3600" b="1">
              <a:solidFill>
                <a:srgbClr val="025207"/>
              </a:solidFill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>
                <a:spLocks noChangeArrowheads="1"/>
              </p:cNvSpPr>
              <p:nvPr/>
            </p:nvSpPr>
            <p:spPr bwMode="auto">
              <a:xfrm>
                <a:off x="285750" y="4166178"/>
                <a:ext cx="11582400" cy="1145570"/>
              </a:xfrm>
              <a:prstGeom prst="rect">
                <a:avLst/>
              </a:prstGeom>
              <a:ln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400" b="1" u="none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              </a:t>
                </a:r>
                <a:r>
                  <a:rPr lang="en-US" altLang="en-US" sz="2800" b="1" u="none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 đơn vị đo khối lượng liền nhau, đơn vị lớn gấp 10 lần đơn vị bé, đơn vị bé bằng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b="1" i="1" u="non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2800" b="1" i="1" u="non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en-US" sz="2800" b="1" i="1" u="none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altLang="en-US" sz="2800" b="1" u="none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b="1" u="none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đơn vị lớn</a:t>
                </a:r>
                <a:endParaRPr lang="en-US" altLang="en-US" sz="2800" b="1" u="none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5750" y="4166178"/>
                <a:ext cx="11582400" cy="1145570"/>
              </a:xfrm>
              <a:prstGeom prst="rect">
                <a:avLst/>
              </a:prstGeom>
              <a:blipFill>
                <a:blip r:embed="rId2"/>
                <a:stretch>
                  <a:fillRect l="-1052" t="-4737" b="-4737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299468" y="4138283"/>
            <a:ext cx="509165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sz="2800" b="1" u="none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nêu cách đổi của </a:t>
            </a:r>
            <a:r>
              <a:rPr lang="vi-VN" altLang="en-US" sz="2800" b="1" u="none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vi-VN" altLang="en-US" sz="2800" b="1" u="none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28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</a:t>
            </a:r>
            <a:r>
              <a:rPr lang="vi-VN" altLang="en-US" sz="2800" b="1" u="none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en-US" altLang="en-US" sz="2800" b="1" u="none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800" b="1" u="none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0479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440"/>
                            </p:stCondLst>
                            <p:childTnLst>
                              <p:par>
                                <p:cTn id="2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1" grpId="0" animBg="1"/>
      <p:bldP spid="19" grpId="0"/>
      <p:bldP spid="2" grpId="0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Box 62"/>
          <p:cNvSpPr txBox="1"/>
          <p:nvPr/>
        </p:nvSpPr>
        <p:spPr>
          <a:xfrm>
            <a:off x="2514599" y="152182"/>
            <a:ext cx="77803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600" b="1">
                <a:solidFill>
                  <a:srgbClr val="025207"/>
                </a:solidFill>
                <a:latin typeface="Times New Roman" panose="02020603050405020304" pitchFamily="18" charset="0"/>
              </a:rPr>
              <a:t>Bài 2: Viết số thích hợp vào </a:t>
            </a:r>
            <a:r>
              <a:rPr lang="en-US" altLang="en-US" sz="3600" b="1">
                <a:solidFill>
                  <a:srgbClr val="025207"/>
                </a:solidFill>
                <a:latin typeface="Times New Roman" panose="02020603050405020304" pitchFamily="18" charset="0"/>
              </a:rPr>
              <a:t>chỗ </a:t>
            </a:r>
            <a:r>
              <a:rPr lang="en-US" altLang="en-US" sz="3600" b="1" smtClean="0">
                <a:solidFill>
                  <a:srgbClr val="025207"/>
                </a:solidFill>
                <a:latin typeface="Times New Roman" panose="02020603050405020304" pitchFamily="18" charset="0"/>
              </a:rPr>
              <a:t>chấm</a:t>
            </a:r>
            <a:endParaRPr lang="en-US" altLang="en-US" sz="3600" b="1">
              <a:solidFill>
                <a:srgbClr val="025207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7240" y="1365648"/>
            <a:ext cx="3600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18 yến = …   kg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8" name="Table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3491069"/>
              </p:ext>
            </p:extLst>
          </p:nvPr>
        </p:nvGraphicFramePr>
        <p:xfrm>
          <a:off x="5975609" y="1186807"/>
          <a:ext cx="4483100" cy="9798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0775">
                  <a:extLst>
                    <a:ext uri="{9D8B030D-6E8A-4147-A177-3AD203B41FA5}">
                      <a16:colId xmlns:a16="http://schemas.microsoft.com/office/drawing/2014/main" val="351191715"/>
                    </a:ext>
                  </a:extLst>
                </a:gridCol>
                <a:gridCol w="1120775">
                  <a:extLst>
                    <a:ext uri="{9D8B030D-6E8A-4147-A177-3AD203B41FA5}">
                      <a16:colId xmlns:a16="http://schemas.microsoft.com/office/drawing/2014/main" val="2016253492"/>
                    </a:ext>
                  </a:extLst>
                </a:gridCol>
                <a:gridCol w="1120775">
                  <a:extLst>
                    <a:ext uri="{9D8B030D-6E8A-4147-A177-3AD203B41FA5}">
                      <a16:colId xmlns:a16="http://schemas.microsoft.com/office/drawing/2014/main" val="3284966096"/>
                    </a:ext>
                  </a:extLst>
                </a:gridCol>
                <a:gridCol w="1120775">
                  <a:extLst>
                    <a:ext uri="{9D8B030D-6E8A-4147-A177-3AD203B41FA5}">
                      <a16:colId xmlns:a16="http://schemas.microsoft.com/office/drawing/2014/main" val="1910974948"/>
                    </a:ext>
                  </a:extLst>
                </a:gridCol>
              </a:tblGrid>
              <a:tr h="461650"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tấn</a:t>
                      </a:r>
                      <a:endParaRPr lang="en-US"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</a:t>
                      </a:r>
                      <a:endParaRPr lang="en-US"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yến</a:t>
                      </a:r>
                      <a:endParaRPr lang="en-US"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kg</a:t>
                      </a:r>
                      <a:endParaRPr lang="en-US"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2611510"/>
                  </a:ext>
                </a:extLst>
              </a:tr>
              <a:tr h="4616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338000"/>
                  </a:ext>
                </a:extLst>
              </a:tr>
            </a:tbl>
          </a:graphicData>
        </a:graphic>
      </p:graphicFrame>
      <p:sp>
        <p:nvSpPr>
          <p:cNvPr id="59" name="TextBox 58"/>
          <p:cNvSpPr txBox="1"/>
          <p:nvPr/>
        </p:nvSpPr>
        <p:spPr>
          <a:xfrm>
            <a:off x="8570794" y="1649416"/>
            <a:ext cx="3002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32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7481712" y="1627258"/>
            <a:ext cx="3002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2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9687172" y="1650082"/>
            <a:ext cx="3002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32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615297" y="1352000"/>
            <a:ext cx="1090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180</a:t>
            </a:r>
            <a:endParaRPr lang="en-US" sz="28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907240" y="2784144"/>
            <a:ext cx="3600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430kg =  …  yến 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0" name="Table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0928709"/>
              </p:ext>
            </p:extLst>
          </p:nvPr>
        </p:nvGraphicFramePr>
        <p:xfrm>
          <a:off x="5975609" y="2532501"/>
          <a:ext cx="4483100" cy="9798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0775">
                  <a:extLst>
                    <a:ext uri="{9D8B030D-6E8A-4147-A177-3AD203B41FA5}">
                      <a16:colId xmlns:a16="http://schemas.microsoft.com/office/drawing/2014/main" val="351191715"/>
                    </a:ext>
                  </a:extLst>
                </a:gridCol>
                <a:gridCol w="1120775">
                  <a:extLst>
                    <a:ext uri="{9D8B030D-6E8A-4147-A177-3AD203B41FA5}">
                      <a16:colId xmlns:a16="http://schemas.microsoft.com/office/drawing/2014/main" val="2016253492"/>
                    </a:ext>
                  </a:extLst>
                </a:gridCol>
                <a:gridCol w="1120775">
                  <a:extLst>
                    <a:ext uri="{9D8B030D-6E8A-4147-A177-3AD203B41FA5}">
                      <a16:colId xmlns:a16="http://schemas.microsoft.com/office/drawing/2014/main" val="3284966096"/>
                    </a:ext>
                  </a:extLst>
                </a:gridCol>
                <a:gridCol w="1120775">
                  <a:extLst>
                    <a:ext uri="{9D8B030D-6E8A-4147-A177-3AD203B41FA5}">
                      <a16:colId xmlns:a16="http://schemas.microsoft.com/office/drawing/2014/main" val="1910974948"/>
                    </a:ext>
                  </a:extLst>
                </a:gridCol>
              </a:tblGrid>
              <a:tr h="461650"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tấn</a:t>
                      </a:r>
                      <a:endParaRPr lang="en-US"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</a:t>
                      </a:r>
                      <a:endParaRPr lang="en-US"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yến</a:t>
                      </a:r>
                      <a:endParaRPr lang="en-US"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kg</a:t>
                      </a:r>
                      <a:endParaRPr lang="en-US"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2611510"/>
                  </a:ext>
                </a:extLst>
              </a:tr>
              <a:tr h="4616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338000"/>
                  </a:ext>
                </a:extLst>
              </a:tr>
            </a:tbl>
          </a:graphicData>
        </a:graphic>
      </p:graphicFrame>
      <p:sp>
        <p:nvSpPr>
          <p:cNvPr id="71" name="TextBox 70"/>
          <p:cNvSpPr txBox="1"/>
          <p:nvPr/>
        </p:nvSpPr>
        <p:spPr>
          <a:xfrm>
            <a:off x="9673523" y="2982128"/>
            <a:ext cx="3002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32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8581703" y="2982128"/>
            <a:ext cx="3002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2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500791" y="2995776"/>
            <a:ext cx="3002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2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626590" y="2751295"/>
            <a:ext cx="1090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</a:t>
            </a:r>
            <a:endParaRPr lang="en-US" sz="28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907240" y="3908181"/>
            <a:ext cx="3600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2kg 326g =   …   g 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6" name="Table 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2298490"/>
              </p:ext>
            </p:extLst>
          </p:nvPr>
        </p:nvGraphicFramePr>
        <p:xfrm>
          <a:off x="5975609" y="3878195"/>
          <a:ext cx="4483100" cy="9798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0775">
                  <a:extLst>
                    <a:ext uri="{9D8B030D-6E8A-4147-A177-3AD203B41FA5}">
                      <a16:colId xmlns:a16="http://schemas.microsoft.com/office/drawing/2014/main" val="351191715"/>
                    </a:ext>
                  </a:extLst>
                </a:gridCol>
                <a:gridCol w="1120775">
                  <a:extLst>
                    <a:ext uri="{9D8B030D-6E8A-4147-A177-3AD203B41FA5}">
                      <a16:colId xmlns:a16="http://schemas.microsoft.com/office/drawing/2014/main" val="2016253492"/>
                    </a:ext>
                  </a:extLst>
                </a:gridCol>
                <a:gridCol w="1120775">
                  <a:extLst>
                    <a:ext uri="{9D8B030D-6E8A-4147-A177-3AD203B41FA5}">
                      <a16:colId xmlns:a16="http://schemas.microsoft.com/office/drawing/2014/main" val="3284966096"/>
                    </a:ext>
                  </a:extLst>
                </a:gridCol>
                <a:gridCol w="1120775">
                  <a:extLst>
                    <a:ext uri="{9D8B030D-6E8A-4147-A177-3AD203B41FA5}">
                      <a16:colId xmlns:a16="http://schemas.microsoft.com/office/drawing/2014/main" val="1910974948"/>
                    </a:ext>
                  </a:extLst>
                </a:gridCol>
              </a:tblGrid>
              <a:tr h="461650"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kg</a:t>
                      </a:r>
                      <a:endParaRPr lang="en-US"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hg</a:t>
                      </a:r>
                      <a:endParaRPr lang="en-US"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dag</a:t>
                      </a:r>
                      <a:endParaRPr lang="en-US"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2611510"/>
                  </a:ext>
                </a:extLst>
              </a:tr>
              <a:tr h="4616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338000"/>
                  </a:ext>
                </a:extLst>
              </a:tr>
            </a:tbl>
          </a:graphicData>
        </a:graphic>
      </p:graphicFrame>
      <p:sp>
        <p:nvSpPr>
          <p:cNvPr id="77" name="TextBox 76"/>
          <p:cNvSpPr txBox="1"/>
          <p:nvPr/>
        </p:nvSpPr>
        <p:spPr>
          <a:xfrm>
            <a:off x="9687172" y="4340704"/>
            <a:ext cx="3002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32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8606259" y="4306967"/>
            <a:ext cx="3002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2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7481711" y="4303746"/>
            <a:ext cx="3002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2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6359880" y="4303746"/>
            <a:ext cx="464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3968166" y="3893901"/>
            <a:ext cx="1090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2326</a:t>
            </a:r>
            <a:endParaRPr lang="en-US" sz="28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907240" y="5190160"/>
            <a:ext cx="3600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d) 4008g = … kg … g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4" name="Table 8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2537689"/>
              </p:ext>
            </p:extLst>
          </p:nvPr>
        </p:nvGraphicFramePr>
        <p:xfrm>
          <a:off x="5975609" y="5126991"/>
          <a:ext cx="4483100" cy="9798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0775">
                  <a:extLst>
                    <a:ext uri="{9D8B030D-6E8A-4147-A177-3AD203B41FA5}">
                      <a16:colId xmlns:a16="http://schemas.microsoft.com/office/drawing/2014/main" val="351191715"/>
                    </a:ext>
                  </a:extLst>
                </a:gridCol>
                <a:gridCol w="1120775">
                  <a:extLst>
                    <a:ext uri="{9D8B030D-6E8A-4147-A177-3AD203B41FA5}">
                      <a16:colId xmlns:a16="http://schemas.microsoft.com/office/drawing/2014/main" val="2016253492"/>
                    </a:ext>
                  </a:extLst>
                </a:gridCol>
                <a:gridCol w="1120775">
                  <a:extLst>
                    <a:ext uri="{9D8B030D-6E8A-4147-A177-3AD203B41FA5}">
                      <a16:colId xmlns:a16="http://schemas.microsoft.com/office/drawing/2014/main" val="3284966096"/>
                    </a:ext>
                  </a:extLst>
                </a:gridCol>
                <a:gridCol w="1120775">
                  <a:extLst>
                    <a:ext uri="{9D8B030D-6E8A-4147-A177-3AD203B41FA5}">
                      <a16:colId xmlns:a16="http://schemas.microsoft.com/office/drawing/2014/main" val="1910974948"/>
                    </a:ext>
                  </a:extLst>
                </a:gridCol>
              </a:tblGrid>
              <a:tr h="461650"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kg</a:t>
                      </a:r>
                      <a:endParaRPr lang="en-US"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hg</a:t>
                      </a:r>
                      <a:endParaRPr lang="en-US"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dag</a:t>
                      </a:r>
                      <a:endParaRPr lang="en-US"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2611510"/>
                  </a:ext>
                </a:extLst>
              </a:tr>
              <a:tr h="4616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338000"/>
                  </a:ext>
                </a:extLst>
              </a:tr>
            </a:tbl>
          </a:graphicData>
        </a:graphic>
      </p:graphicFrame>
      <p:sp>
        <p:nvSpPr>
          <p:cNvPr id="85" name="TextBox 84"/>
          <p:cNvSpPr txBox="1"/>
          <p:nvPr/>
        </p:nvSpPr>
        <p:spPr>
          <a:xfrm>
            <a:off x="9700819" y="5613094"/>
            <a:ext cx="3002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32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8568055" y="5613093"/>
            <a:ext cx="3002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32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7506268" y="5613093"/>
            <a:ext cx="3002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32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6404767" y="5567559"/>
            <a:ext cx="3002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2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3683371" y="5136071"/>
            <a:ext cx="5695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8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4601241" y="5163367"/>
            <a:ext cx="5695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28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" name="Text Box 15"/>
          <p:cNvSpPr txBox="1">
            <a:spLocks noChangeArrowheads="1"/>
          </p:cNvSpPr>
          <p:nvPr/>
        </p:nvSpPr>
        <p:spPr bwMode="auto">
          <a:xfrm>
            <a:off x="693610" y="726712"/>
            <a:ext cx="34671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b="1" i="1" u="sng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2:</a:t>
            </a:r>
            <a:endParaRPr lang="en-US" altLang="en-US" sz="2800" b="1" i="1" u="sng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3848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3" grpId="0"/>
      <p:bldP spid="59" grpId="0"/>
      <p:bldP spid="67" grpId="0"/>
      <p:bldP spid="68" grpId="0"/>
      <p:bldP spid="65" grpId="0"/>
      <p:bldP spid="69" grpId="0"/>
      <p:bldP spid="71" grpId="0"/>
      <p:bldP spid="72" grpId="0"/>
      <p:bldP spid="73" grpId="0"/>
      <p:bldP spid="74" grpId="0"/>
      <p:bldP spid="75" grpId="0"/>
      <p:bldP spid="77" grpId="0"/>
      <p:bldP spid="78" grpId="0"/>
      <p:bldP spid="79" grpId="0"/>
      <p:bldP spid="80" grpId="0"/>
      <p:bldP spid="81" grpId="0"/>
      <p:bldP spid="82" grpId="0"/>
      <p:bldP spid="85" grpId="0"/>
      <p:bldP spid="86" grpId="0"/>
      <p:bldP spid="87" grpId="0"/>
      <p:bldP spid="88" grpId="0"/>
      <p:bldP spid="89" grpId="0"/>
      <p:bldP spid="9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5.0,&quot;FooterHeight&quot;:9.0,&quot;SideMargin&quot;:5.5,&quot;TopMargin&quot;:0.0,&quot;BottomMargin&quot;:0.0,&quot;IntervalMargin&quot;:1.5,&quot;SettingType&quot;:&quot;System&quot;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25日"/>
  <p:tag name="POCKET_APPLY_TYPE" val="Slid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25日"/>
  <p:tag name="POCKET_APPLY_TYPE" val="Slid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25日"/>
  <p:tag name="POCKET_APPLY_TYPE" val="Slid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25日"/>
  <p:tag name="POCKET_APPLY_TYPE" val="Slid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9年3月25日"/>
  <p:tag name="POCKET_APPLY_TYPE" val="Slide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</TotalTime>
  <Words>753</Words>
  <Application>Microsoft Office PowerPoint</Application>
  <PresentationFormat>Widescreen</PresentationFormat>
  <Paragraphs>157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微软雅黑</vt:lpstr>
      <vt:lpstr>Algerian</vt:lpstr>
      <vt:lpstr>Arial</vt:lpstr>
      <vt:lpstr>Cambria Math</vt:lpstr>
      <vt:lpstr>等线</vt:lpstr>
      <vt:lpstr>等线 Light</vt:lpstr>
      <vt:lpstr>inpin heiti</vt:lpstr>
      <vt:lpstr>Lucida Handwriting</vt:lpstr>
      <vt:lpstr>Times New Roman</vt:lpstr>
      <vt:lpstr>UTM American Sans</vt:lpstr>
      <vt:lpstr>UTM Bell</vt:lpstr>
      <vt:lpstr>Office 主题​​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lastModifiedBy>Admin</cp:lastModifiedBy>
  <cp:revision>48</cp:revision>
  <dcterms:created xsi:type="dcterms:W3CDTF">2019-03-21T09:03:51Z</dcterms:created>
  <dcterms:modified xsi:type="dcterms:W3CDTF">2021-09-28T14:46:29Z</dcterms:modified>
</cp:coreProperties>
</file>